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4" r:id="rId8"/>
    <p:sldId id="265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ijana Nikolic" initials="TN" lastIdx="1" clrIdx="0">
    <p:extLst>
      <p:ext uri="{19B8F6BF-5375-455C-9EA6-DF929625EA0E}">
        <p15:presenceInfo xmlns:p15="http://schemas.microsoft.com/office/powerpoint/2012/main" userId="7efa911ba781da4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4" autoAdjust="0"/>
    <p:restoredTop sz="94660"/>
  </p:normalViewPr>
  <p:slideViewPr>
    <p:cSldViewPr snapToGrid="0">
      <p:cViewPr varScale="1">
        <p:scale>
          <a:sx n="88" d="100"/>
          <a:sy n="88" d="100"/>
        </p:scale>
        <p:origin x="269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plus.sr.cobiss.net/opac7/bib/nbs/3279106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43029" y="774979"/>
            <a:ext cx="8915399" cy="1229667"/>
          </a:xfrm>
        </p:spPr>
        <p:txBody>
          <a:bodyPr>
            <a:normAutofit fontScale="90000"/>
          </a:bodyPr>
          <a:lstStyle/>
          <a:p>
            <a:r>
              <a:rPr lang="sr-Cyrl-RS" sz="3200" b="1" dirty="0" smtClean="0"/>
              <a:t>                    </a:t>
            </a:r>
            <a:r>
              <a:rPr lang="sr-Cyrl-R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Млади и србистика</a:t>
            </a:r>
            <a:br>
              <a:rPr lang="sr-Cyrl-R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Cyrl-R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Фолклористички камп </a:t>
            </a:r>
            <a:r>
              <a:rPr lang="sr-Cyrl-R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sr-Cyrl-R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Cyrl-RS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sr-Cyrl-RS" sz="3200" dirty="0">
                <a:latin typeface="Times New Roman" pitchFamily="18" charset="0"/>
                <a:cs typeface="Times New Roman" pitchFamily="18" charset="0"/>
              </a:rPr>
            </a:br>
            <a:endParaRPr lang="en-US" sz="3200" dirty="0" err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3939" y="1746739"/>
            <a:ext cx="8710246" cy="4232030"/>
          </a:xfrm>
        </p:spPr>
        <p:txBody>
          <a:bodyPr>
            <a:normAutofit/>
          </a:bodyPr>
          <a:lstStyle/>
          <a:p>
            <a:r>
              <a:rPr lang="sr-Cyrl-RS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Тијана Николић</a:t>
            </a:r>
          </a:p>
          <a:p>
            <a:r>
              <a:rPr lang="sr-Cyrl-RS" sz="1600" b="1" dirty="0" smtClean="0">
                <a:latin typeface="Times New Roman" pitchFamily="18" charset="0"/>
                <a:cs typeface="Times New Roman" pitchFamily="18" charset="0"/>
              </a:rPr>
              <a:t>Музичка школа “Мокрањац”, Београд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, IV </a:t>
            </a:r>
            <a:r>
              <a:rPr lang="sr-Cyrl-RS" sz="1600" b="1" dirty="0" smtClean="0">
                <a:latin typeface="Times New Roman" pitchFamily="18" charset="0"/>
                <a:cs typeface="Times New Roman" pitchFamily="18" charset="0"/>
              </a:rPr>
              <a:t>разред</a:t>
            </a:r>
          </a:p>
          <a:p>
            <a:r>
              <a:rPr lang="sr-Cyrl-RS" sz="1600" b="1" dirty="0" smtClean="0">
                <a:latin typeface="Times New Roman" pitchFamily="18" charset="0"/>
                <a:cs typeface="Times New Roman" pitchFamily="18" charset="0"/>
              </a:rPr>
              <a:t>Ментор: мср Дејан Илић</a:t>
            </a:r>
          </a:p>
          <a:p>
            <a:r>
              <a:rPr lang="sr-Cyrl-RS" sz="1600" b="1" dirty="0" smtClean="0">
                <a:latin typeface="Times New Roman" pitchFamily="18" charset="0"/>
                <a:cs typeface="Times New Roman" pitchFamily="18" charset="0"/>
              </a:rPr>
              <a:t>Институт за књижевност и уметност, Београд</a:t>
            </a:r>
            <a:endParaRPr lang="en-US" sz="1600" b="1" dirty="0">
              <a:latin typeface="Times New Roman" pitchFamily="18" charset="0"/>
              <a:cs typeface="Times New Roman" pitchFamily="18" charset="0"/>
            </a:endParaRPr>
          </a:p>
          <a:p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Cyrl-RS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2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sr-Cyrl-R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ЖЕНСКИ ЛИКОВИ У ЕПСКИМ ПЕСМАМА О КОСОВСКОМ БОЈУ </a:t>
            </a:r>
            <a:endParaRPr lang="en-US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625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DCBF9CE-0102-422C-B51D-42BA857987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2000" b="1" dirty="0" smtClean="0">
                <a:latin typeface="Times New Roman" pitchFamily="18" charset="0"/>
                <a:cs typeface="Times New Roman" pitchFamily="18" charset="0"/>
              </a:rPr>
              <a:t>ЖЕНСКИ ЛИКОВИ У ЕПСКИМ ПЕСМАМА О КОСОВСКОМ БОЈУ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9EDBCEF-0955-4270-80B1-D9BD25DF9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6339" y="1031632"/>
            <a:ext cx="9530862" cy="481818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endParaRPr lang="sr-Cyrl-RS" sz="1200" dirty="0" smtClean="0"/>
          </a:p>
          <a:p>
            <a:pPr>
              <a:buNone/>
            </a:pPr>
            <a:r>
              <a:rPr lang="sr-Cyrl-RS" sz="1200" dirty="0" smtClean="0"/>
              <a:t>        </a:t>
            </a:r>
          </a:p>
          <a:p>
            <a:r>
              <a:rPr lang="sr-Cyrl-R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ЕПСКО КОСОВО-МУШКИ И ЖЕНСКИ ПОГЛЕД</a:t>
            </a:r>
          </a:p>
          <a:p>
            <a:pPr>
              <a:buNone/>
            </a:pPr>
            <a:endParaRPr lang="sr-Cyrl-RS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ЖЕНА КО ИНДИВИДУА</a:t>
            </a:r>
          </a:p>
          <a:p>
            <a:pPr>
              <a:buNone/>
            </a:pPr>
            <a:endParaRPr lang="sr-Cyrl-RS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ОДНОС ЖЕНЕ И МУШКАРЦА</a:t>
            </a:r>
          </a:p>
          <a:p>
            <a:pPr>
              <a:buNone/>
            </a:pPr>
            <a:endParaRPr lang="sr-Cyrl-RS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ЖЕНА И ТОК БОЈА</a:t>
            </a:r>
          </a:p>
          <a:p>
            <a:pPr>
              <a:buNone/>
            </a:pPr>
            <a:endParaRPr lang="sr-Cyrl-RS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ЗАКЉУЧАК</a:t>
            </a:r>
          </a:p>
          <a:p>
            <a:pPr>
              <a:buNone/>
            </a:pPr>
            <a:endParaRPr lang="sr-Cyrl-RS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ЛИТЕРАТУРА</a:t>
            </a:r>
            <a:endParaRPr lang="en-US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0425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75FBB37-E11A-48AD-B9EB-567454A6F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2800" dirty="0" smtClean="0">
                <a:latin typeface="Calibri"/>
                <a:cs typeface="Calibri"/>
              </a:rPr>
              <a:t>      </a:t>
            </a:r>
            <a:r>
              <a:rPr lang="sr-Cyrl-RS" sz="2400" b="1" dirty="0" smtClean="0">
                <a:latin typeface="Times New Roman" pitchFamily="18" charset="0"/>
                <a:cs typeface="Times New Roman" pitchFamily="18" charset="0"/>
              </a:rPr>
              <a:t>ЕПСКО КОСОВО-МУШКИ И ЖЕНСКИ ПОГЛЕД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sr-Cyrl-RS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B62BBD9-9597-4D4E-BE69-38EB1159A7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1664678"/>
            <a:ext cx="9050215" cy="495886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endParaRPr lang="en-US" sz="1200" dirty="0"/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Косовкска битка се одиграла 15/28. јуна 1389. године на Косову Пољу код Приштине</a:t>
            </a:r>
          </a:p>
          <a:p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Рат као поље мушког деловања</a:t>
            </a:r>
          </a:p>
          <a:p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Психолошко преживљавање жене</a:t>
            </a:r>
          </a:p>
          <a:p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Трауматичност на личном и породичном плану</a:t>
            </a:r>
          </a:p>
          <a:p>
            <a:endParaRPr lang="sr-Cyrl-RS" sz="1200" dirty="0" smtClean="0"/>
          </a:p>
          <a:p>
            <a:pPr>
              <a:buNone/>
            </a:pPr>
            <a:endParaRPr lang="sr-Cyrl-RS" sz="1200" dirty="0" smtClean="0"/>
          </a:p>
          <a:p>
            <a:endParaRPr lang="sr-Cyrl-RS" sz="1200" dirty="0" smtClean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sr-Cyrl-RS" sz="1200" dirty="0" smtClean="0"/>
          </a:p>
          <a:p>
            <a:endParaRPr lang="sr-Cyrl-RS" sz="1200" dirty="0" smtClean="0"/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6466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2400" dirty="0" smtClean="0"/>
              <a:t>                       </a:t>
            </a:r>
            <a:r>
              <a:rPr lang="sr-Cyrl-RS" sz="2400" b="1" dirty="0" smtClean="0">
                <a:latin typeface="Times New Roman" pitchFamily="18" charset="0"/>
                <a:cs typeface="Times New Roman" pitchFamily="18" charset="0"/>
              </a:rPr>
              <a:t>ЖЕНА КАО ИНДИВИДУА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145323" y="1641231"/>
            <a:ext cx="9359289" cy="4232032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Љ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уба, мајка, сестра, вереница, сиротица, удовица, </a:t>
            </a:r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владарка</a:t>
            </a:r>
          </a:p>
          <a:p>
            <a:pPr>
              <a:buNone/>
            </a:pPr>
            <a:endParaRPr lang="sr-Cyrl-R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Кнегиња Милица (владарка, супруга, сестра)</a:t>
            </a:r>
          </a:p>
          <a:p>
            <a:pPr>
              <a:buNone/>
            </a:pPr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Лазареве кћери</a:t>
            </a:r>
          </a:p>
          <a:p>
            <a:pPr>
              <a:buNone/>
            </a:pPr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Мајка Југовића</a:t>
            </a:r>
          </a:p>
          <a:p>
            <a:pPr>
              <a:buNone/>
            </a:pPr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Косовка девојка</a:t>
            </a:r>
          </a:p>
          <a:p>
            <a:endParaRPr lang="sr-Cyrl-RS" dirty="0" smtClean="0"/>
          </a:p>
          <a:p>
            <a:endParaRPr lang="sr-Cyrl-RS" dirty="0" smtClean="0"/>
          </a:p>
          <a:p>
            <a:endParaRPr lang="sr-Cyrl-RS" dirty="0" smtClean="0"/>
          </a:p>
          <a:p>
            <a:endParaRPr lang="sr-Cyrl-RS" dirty="0" smtClean="0"/>
          </a:p>
          <a:p>
            <a:endParaRPr lang="sr-Cyrl-RS" b="1" dirty="0" smtClean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2462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="" xmlns:a16="http://schemas.microsoft.com/office/drawing/2014/main" id="{68B7780F-F0B1-814F-9ADA-29DCFC1B0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5014" y="624110"/>
            <a:ext cx="10456985" cy="1280890"/>
          </a:xfrm>
        </p:spPr>
        <p:txBody>
          <a:bodyPr>
            <a:noAutofit/>
          </a:bodyPr>
          <a:lstStyle/>
          <a:p>
            <a:r>
              <a:rPr lang="sr-Cyrl-RS" sz="2400" b="1" dirty="0" smtClean="0"/>
              <a:t>                            </a:t>
            </a:r>
            <a:r>
              <a:rPr lang="sr-Cyrl-RS" sz="2400" b="1" dirty="0" smtClean="0">
                <a:latin typeface="Times New Roman" pitchFamily="18" charset="0"/>
                <a:cs typeface="Times New Roman" pitchFamily="18" charset="0"/>
              </a:rPr>
              <a:t>ОДНОС ЖЕНЕ И МУШКАРЦА</a:t>
            </a:r>
            <a:endParaRPr lang="sr-Latn-R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Čuvar mesta za sadržaj 2">
            <a:extLst>
              <a:ext uri="{FF2B5EF4-FFF2-40B4-BE49-F238E27FC236}">
                <a16:creationId xmlns="" xmlns:a16="http://schemas.microsoft.com/office/drawing/2014/main" id="{5AC153E6-4903-C546-9DE6-C328D3DB53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7446" y="2180492"/>
            <a:ext cx="10398369" cy="3540370"/>
          </a:xfrm>
        </p:spPr>
        <p:txBody>
          <a:bodyPr/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Мушкарац као супруг, брат, син</a:t>
            </a:r>
          </a:p>
          <a:p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Мушкарац као случајни/намерни пролазник, повратник из боја      </a:t>
            </a:r>
            <a:endParaRPr lang="x-none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632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="" xmlns:a16="http://schemas.microsoft.com/office/drawing/2014/main" id="{85D8DA40-1B8F-C94B-8F15-546C9CF20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2400" b="1" dirty="0" smtClean="0"/>
              <a:t>                             </a:t>
            </a:r>
            <a:r>
              <a:rPr lang="sr-Cyrl-RS" sz="2400" b="1" dirty="0" smtClean="0">
                <a:latin typeface="Times New Roman" pitchFamily="18" charset="0"/>
                <a:cs typeface="Times New Roman" pitchFamily="18" charset="0"/>
              </a:rPr>
              <a:t>ЖЕНА И ТОК БОЈА</a:t>
            </a:r>
            <a:endParaRPr lang="sr-Latn-R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589212" y="1266093"/>
            <a:ext cx="8915400" cy="464513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"Примајући извештаје из боја од рањених јунака или типских гласина, женски ликови су нека врста временског и просторног медијатора, споне између прошлих догађаја и тренутка који се опева." (Петровић 2001: 38)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Мотиви који се везују за жене:</a:t>
            </a:r>
          </a:p>
          <a:p>
            <a:pPr>
              <a:buSzPct val="70000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испраћање у бој/ одвраћање од њега</a:t>
            </a:r>
          </a:p>
          <a:p>
            <a:pPr>
              <a:buSzPct val="70000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похођење бојишта</a:t>
            </a:r>
          </a:p>
          <a:p>
            <a:pPr>
              <a:buSzPct val="70000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пророчки снови</a:t>
            </a:r>
          </a:p>
          <a:p>
            <a:pPr>
              <a:buSzPct val="70000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примање извештаја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4238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="" xmlns:a16="http://schemas.microsoft.com/office/drawing/2014/main" id="{B81E20AA-6C8B-9741-A566-78AE5560C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3631" y="624110"/>
            <a:ext cx="9710981" cy="1280890"/>
          </a:xfrm>
        </p:spPr>
        <p:txBody>
          <a:bodyPr>
            <a:normAutofit/>
          </a:bodyPr>
          <a:lstStyle/>
          <a:p>
            <a:r>
              <a:rPr lang="sr-Cyrl-RS" sz="2400" dirty="0" smtClean="0"/>
              <a:t>                                           </a:t>
            </a:r>
            <a:r>
              <a:rPr lang="sr-Cyrl-RS" sz="2400" b="1" dirty="0" smtClean="0">
                <a:latin typeface="Times New Roman" pitchFamily="18" charset="0"/>
                <a:cs typeface="Times New Roman" pitchFamily="18" charset="0"/>
              </a:rPr>
              <a:t>ЗАКЉУЧАК</a:t>
            </a:r>
            <a:r>
              <a:rPr lang="x-none">
                <a:latin typeface="Times New Roman" pitchFamily="18" charset="0"/>
                <a:cs typeface="Times New Roman" pitchFamily="18" charset="0"/>
              </a:rPr>
              <a:t/>
            </a:r>
            <a:br>
              <a:rPr lang="x-none">
                <a:latin typeface="Times New Roman" pitchFamily="18" charset="0"/>
                <a:cs typeface="Times New Roman" pitchFamily="18" charset="0"/>
              </a:rPr>
            </a:br>
            <a:endParaRPr lang="sr-Latn-R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Čuvar mesta za sadržaj 2">
            <a:extLst>
              <a:ext uri="{FF2B5EF4-FFF2-40B4-BE49-F238E27FC236}">
                <a16:creationId xmlns="" xmlns:a16="http://schemas.microsoft.com/office/drawing/2014/main" id="{59E1BC61-0721-AD45-A972-8C6E7CFC53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45323" y="1512277"/>
            <a:ext cx="9359289" cy="4398945"/>
          </a:xfrm>
        </p:spPr>
        <p:txBody>
          <a:bodyPr/>
          <a:lstStyle/>
          <a:p>
            <a:pPr>
              <a:buNone/>
            </a:pPr>
            <a:endParaRPr lang="x-none"/>
          </a:p>
          <a:p>
            <a:pPr marL="0" indent="0"/>
            <a:r>
              <a:rPr lang="sr-Cyrl-RS" dirty="0" smtClean="0"/>
              <a:t> 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Слика жене је важна за продубљење доживљаја и целовито сликање боја</a:t>
            </a:r>
          </a:p>
          <a:p>
            <a:pPr marL="0" indent="0"/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„Велика када воли, испраћа у бој, велика када губи.</a:t>
            </a:r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”</a:t>
            </a:r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/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Женски поглед на Косовску битку открива јуначност жена, али и срчаност                  мушкараца</a:t>
            </a:r>
          </a:p>
          <a:p>
            <a:pPr marL="0" indent="0">
              <a:buNone/>
            </a:pPr>
            <a:endParaRPr lang="x-none"/>
          </a:p>
          <a:p>
            <a:pPr marL="0" indent="0" algn="l">
              <a:buNone/>
            </a:pPr>
            <a:endParaRPr lang="x-none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40220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592925" y="246185"/>
            <a:ext cx="8911687" cy="1658815"/>
          </a:xfrm>
        </p:spPr>
        <p:txBody>
          <a:bodyPr>
            <a:normAutofit/>
          </a:bodyPr>
          <a:lstStyle/>
          <a:p>
            <a:r>
              <a:rPr lang="sr-Cyrl-RS" sz="2400" dirty="0" smtClean="0"/>
              <a:t>                                     </a:t>
            </a:r>
            <a:r>
              <a:rPr lang="sr-Cyrl-RS" sz="2400" b="1" dirty="0" smtClean="0">
                <a:latin typeface="Times New Roman" pitchFamily="18" charset="0"/>
                <a:cs typeface="Times New Roman" pitchFamily="18" charset="0"/>
              </a:rPr>
              <a:t>ЛИТЕРАТУРА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589212" y="1254369"/>
            <a:ext cx="8915400" cy="5298831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Браун 2004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Максимилијан Браун,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Косово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Нови Сад: Платонеум.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Карановић 2011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Зоја Карановић, „Косовка дјевојка: текст, контекст и жанровске имликације песме“, у: Мирјана Детелић и Снежана Самарџија (ур.),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Жива реч,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Београд: Балканолошки институт САНУ, Филолошки факултет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301–315.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Лома 2002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Александра Лома, Пракосово, Београд: САНУ, Балканолошки институт.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Љубинковић 2018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Ненад Љубинковић, 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Од Косовске битке до косовске легенде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Нови Сад: Матица српска.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Милошевић-Ђорђевић 1990: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Нада Милошевић-Ђорђевић,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Косовска епика,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Београд: Завод за уџбенике и наставна средства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Питулић 1990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Валентина Питулић, „Лик жене у песмама о косовском боју“,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  <a:hlinkClick r:id="rId2"/>
              </a:rPr>
              <a:t>Стремљења: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  <a:hlinkClick r:id="rId2"/>
              </a:rPr>
              <a:t>HYPERLINK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  <a:hlinkClick r:id="rId2"/>
              </a:rPr>
              <a:t> "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  <a:hlinkClick r:id="rId2"/>
              </a:rPr>
              <a:t>https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  <a:hlinkClick r:id="rId2"/>
              </a:rPr>
              <a:t>://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  <a:hlinkClick r:id="rId2"/>
              </a:rPr>
              <a:t>plus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  <a:hlinkClick r:id="rId2"/>
              </a:rPr>
              <a:t>.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  <a:hlinkClick r:id="rId2"/>
              </a:rPr>
              <a:t>sr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  <a:hlinkClick r:id="rId2"/>
              </a:rPr>
              <a:t>.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  <a:hlinkClick r:id="rId2"/>
              </a:rPr>
              <a:t>cobiss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  <a:hlinkClick r:id="rId2"/>
              </a:rPr>
              <a:t>.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  <a:hlinkClick r:id="rId2"/>
              </a:rPr>
              <a:t>net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  <a:hlinkClick r:id="rId2"/>
              </a:rPr>
              <a:t>/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  <a:hlinkClick r:id="rId2"/>
              </a:rPr>
              <a:t>opac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  <a:hlinkClick r:id="rId2"/>
              </a:rPr>
              <a:t>7/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  <a:hlinkClick r:id="rId2"/>
              </a:rPr>
              <a:t>bib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  <a:hlinkClick r:id="rId2"/>
              </a:rPr>
              <a:t>/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  <a:hlinkClick r:id="rId2"/>
              </a:rPr>
              <a:t>nbs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  <a:hlinkClick r:id="rId2"/>
              </a:rPr>
              <a:t>/3279106" часопис за књижевност, уметност и културу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год 30, бр. 6/7: 96–101.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Петровић 2001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Соња Петровић,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Косовска битка у усменој поезији,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Београд: Гутенбергова галаксија.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Петровић 2010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Соња Петровић, „Свађа Лазаревих кћери: флексибилност модела косовске традиције“,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Годишњак катедре за српску књижевност са јужнословенским књижевностима,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год. 5: 19 –217.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Петровић 2011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Соња Петровић, „Смрт мајке Југовића: варијанте, рецепција и могућности тумачења“, у: Мирјана Детелић и Снежана Самарџија (ур.),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Жива реч,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Београд: Балканолошки институт САНУ, Филолошки факултет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435–478.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Самарџија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2008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Снежана Самарџија,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Биографије епских јунака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Београд: Друштво за српски језик и књижевност Србије.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Чајкановић 1994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Веселин Чајкановић,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Сабрана дела из српске религије и митологије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књ. 1, Београд: СКЗ, БИГЗ, Просвета, Партенон.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136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228</TotalTime>
  <Words>557</Words>
  <Application>Microsoft Office PowerPoint</Application>
  <PresentationFormat>Widescreen</PresentationFormat>
  <Paragraphs>84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Century Gothic</vt:lpstr>
      <vt:lpstr>Times New Roman</vt:lpstr>
      <vt:lpstr>Wingdings 3</vt:lpstr>
      <vt:lpstr>Wisp</vt:lpstr>
      <vt:lpstr>                    Млади и србистика                    Фолклористички камп   </vt:lpstr>
      <vt:lpstr>ЖЕНСКИ ЛИКОВИ У ЕПСКИМ ПЕСМАМА О КОСОВСКОМ БОЈУ</vt:lpstr>
      <vt:lpstr>      ЕПСКО КОСОВО-МУШКИ И ЖЕНСКИ ПОГЛЕД </vt:lpstr>
      <vt:lpstr>                       ЖЕНА КАО ИНДИВИДУА</vt:lpstr>
      <vt:lpstr>                            ОДНОС ЖЕНЕ И МУШКАРЦА</vt:lpstr>
      <vt:lpstr>                             ЖЕНА И ТОК БОЈА</vt:lpstr>
      <vt:lpstr>                                           ЗАКЉУЧАК </vt:lpstr>
      <vt:lpstr>                                     ЛИТЕРАТУРА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186</cp:revision>
  <dcterms:created xsi:type="dcterms:W3CDTF">2014-09-12T02:13:59Z</dcterms:created>
  <dcterms:modified xsi:type="dcterms:W3CDTF">2024-10-18T13:38:11Z</dcterms:modified>
</cp:coreProperties>
</file>