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685A"/>
    <a:srgbClr val="FF2F15"/>
    <a:srgbClr val="BF5F59"/>
    <a:srgbClr val="F24C48"/>
    <a:srgbClr val="E3D0C2"/>
    <a:srgbClr val="FDAE2B"/>
    <a:srgbClr val="F14946"/>
    <a:srgbClr val="FE7968"/>
    <a:srgbClr val="EA464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96000" y="1812783"/>
            <a:ext cx="5293773" cy="1628853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45507" y="4243427"/>
            <a:ext cx="8144267" cy="814427"/>
          </a:xfrm>
        </p:spPr>
        <p:txBody>
          <a:bodyPr>
            <a:normAutofit/>
          </a:bodyPr>
          <a:lstStyle>
            <a:lvl1pPr marL="0" indent="0" algn="r">
              <a:buNone/>
              <a:defRPr sz="3733" b="0" i="0">
                <a:solidFill>
                  <a:schemeClr val="accent2">
                    <a:lumMod val="50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BF92A-C3C9-4063-AF68-7C81676F6AFD}" type="datetimeFigureOut">
              <a:rPr lang="hr-BA" smtClean="0"/>
              <a:t>30. 10. 2024.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189BF-3DE3-4DE9-9412-6F00B244E480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4259877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BF92A-C3C9-4063-AF68-7C81676F6AFD}" type="datetimeFigureOut">
              <a:rPr lang="hr-BA" smtClean="0"/>
              <a:t>30. 10. 2024.</a:t>
            </a:fld>
            <a:endParaRPr lang="hr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189BF-3DE3-4DE9-9412-6F00B244E480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1459425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BF92A-C3C9-4063-AF68-7C81676F6AFD}" type="datetimeFigureOut">
              <a:rPr lang="hr-BA" smtClean="0"/>
              <a:t>30. 10. 2024.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189BF-3DE3-4DE9-9412-6F00B244E480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4016276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BF92A-C3C9-4063-AF68-7C81676F6AFD}" type="datetimeFigureOut">
              <a:rPr lang="hr-BA" smtClean="0"/>
              <a:t>30. 10. 2024.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189BF-3DE3-4DE9-9412-6F00B244E480}" type="slidenum">
              <a:rPr lang="hr-BA" smtClean="0"/>
              <a:t>‹#›</a:t>
            </a:fld>
            <a:endParaRPr lang="hr-BA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id="{9978F3B5-C1BB-4004-968A-3E3E8A691A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24408" y="3101618"/>
            <a:ext cx="1951712" cy="702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1835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8620" y="374900"/>
            <a:ext cx="10994760" cy="814427"/>
          </a:xfrm>
        </p:spPr>
        <p:txBody>
          <a:bodyPr>
            <a:normAutofit/>
          </a:bodyPr>
          <a:lstStyle>
            <a:lvl1pPr algn="r">
              <a:defRPr sz="48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8621" y="1596541"/>
            <a:ext cx="10994760" cy="4682945"/>
          </a:xfrm>
        </p:spPr>
        <p:txBody>
          <a:bodyPr/>
          <a:lstStyle>
            <a:lvl1pPr algn="l">
              <a:defRPr sz="3733">
                <a:solidFill>
                  <a:schemeClr val="accent2">
                    <a:lumMod val="50000"/>
                  </a:schemeClr>
                </a:solidFill>
              </a:defRPr>
            </a:lvl1pPr>
            <a:lvl2pPr algn="l">
              <a:defRPr>
                <a:solidFill>
                  <a:schemeClr val="accent2">
                    <a:lumMod val="50000"/>
                  </a:schemeClr>
                </a:solidFill>
              </a:defRPr>
            </a:lvl2pPr>
            <a:lvl3pPr algn="l">
              <a:defRPr>
                <a:solidFill>
                  <a:schemeClr val="accent2">
                    <a:lumMod val="50000"/>
                  </a:schemeClr>
                </a:solidFill>
              </a:defRPr>
            </a:lvl3pPr>
            <a:lvl4pPr algn="l">
              <a:defRPr>
                <a:solidFill>
                  <a:schemeClr val="accent2">
                    <a:lumMod val="50000"/>
                  </a:schemeClr>
                </a:solidFill>
              </a:defRPr>
            </a:lvl4pPr>
            <a:lvl5pPr algn="l">
              <a:defRPr>
                <a:solidFill>
                  <a:schemeClr val="accent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BF92A-C3C9-4063-AF68-7C81676F6AFD}" type="datetimeFigureOut">
              <a:rPr lang="hr-BA" smtClean="0"/>
              <a:t>30. 10. 2024.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189BF-3DE3-4DE9-9412-6F00B244E480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3847064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1900" y="578507"/>
            <a:ext cx="7737053" cy="763525"/>
          </a:xfrm>
        </p:spPr>
        <p:txBody>
          <a:bodyPr>
            <a:normAutofit/>
          </a:bodyPr>
          <a:lstStyle>
            <a:lvl1pPr algn="l">
              <a:defRPr sz="480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1900" y="1598079"/>
            <a:ext cx="7737053" cy="4681415"/>
          </a:xfrm>
        </p:spPr>
        <p:txBody>
          <a:bodyPr/>
          <a:lstStyle>
            <a:lvl1pPr>
              <a:defRPr sz="3733">
                <a:solidFill>
                  <a:schemeClr val="accent2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BF92A-C3C9-4063-AF68-7C81676F6AFD}" type="datetimeFigureOut">
              <a:rPr lang="hr-BA" smtClean="0"/>
              <a:t>30. 10. 2024.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189BF-3DE3-4DE9-9412-6F00B244E480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1798724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BF92A-C3C9-4063-AF68-7C81676F6AFD}" type="datetimeFigureOut">
              <a:rPr lang="hr-BA" smtClean="0"/>
              <a:t>30. 10. 2024.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189BF-3DE3-4DE9-9412-6F00B244E480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1374659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BF92A-C3C9-4063-AF68-7C81676F6AFD}" type="datetimeFigureOut">
              <a:rPr lang="hr-BA" smtClean="0"/>
              <a:t>30. 10. 2024.</a:t>
            </a:fld>
            <a:endParaRPr lang="hr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189BF-3DE3-4DE9-9412-6F00B244E480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369945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8620" y="578507"/>
            <a:ext cx="10994761" cy="814427"/>
          </a:xfrm>
        </p:spPr>
        <p:txBody>
          <a:bodyPr>
            <a:normAutofit/>
          </a:bodyPr>
          <a:lstStyle>
            <a:lvl1pPr algn="r">
              <a:defRPr sz="48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5839" y="2003753"/>
            <a:ext cx="5386917" cy="639763"/>
          </a:xfrm>
        </p:spPr>
        <p:txBody>
          <a:bodyPr anchor="b"/>
          <a:lstStyle>
            <a:lvl1pPr marL="0" indent="0" algn="ctr">
              <a:buNone/>
              <a:defRPr sz="3200" b="1">
                <a:solidFill>
                  <a:schemeClr val="accent2">
                    <a:lumMod val="5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5839" y="2579114"/>
            <a:ext cx="5386917" cy="2850495"/>
          </a:xfrm>
        </p:spPr>
        <p:txBody>
          <a:bodyPr/>
          <a:lstStyle>
            <a:lvl1pPr algn="ctr">
              <a:defRPr sz="3200">
                <a:solidFill>
                  <a:schemeClr val="accent2">
                    <a:lumMod val="50000"/>
                  </a:schemeClr>
                </a:solidFill>
              </a:defRPr>
            </a:lvl1pPr>
            <a:lvl2pPr algn="ctr">
              <a:defRPr sz="2667">
                <a:solidFill>
                  <a:schemeClr val="accent2">
                    <a:lumMod val="50000"/>
                  </a:schemeClr>
                </a:solidFill>
              </a:defRPr>
            </a:lvl2pPr>
            <a:lvl3pPr algn="ctr">
              <a:defRPr sz="2400">
                <a:solidFill>
                  <a:schemeClr val="accent2">
                    <a:lumMod val="50000"/>
                  </a:schemeClr>
                </a:solidFill>
              </a:defRPr>
            </a:lvl3pPr>
            <a:lvl4pPr algn="ctr">
              <a:defRPr sz="2133">
                <a:solidFill>
                  <a:schemeClr val="accent2">
                    <a:lumMod val="50000"/>
                  </a:schemeClr>
                </a:solidFill>
              </a:defRPr>
            </a:lvl4pPr>
            <a:lvl5pPr algn="ctr">
              <a:defRPr sz="2133">
                <a:solidFill>
                  <a:schemeClr val="accent2">
                    <a:lumMod val="50000"/>
                  </a:schemeClr>
                </a:solidFill>
              </a:defRPr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1" y="2003753"/>
            <a:ext cx="5389033" cy="639763"/>
          </a:xfrm>
        </p:spPr>
        <p:txBody>
          <a:bodyPr anchor="b"/>
          <a:lstStyle>
            <a:lvl1pPr marL="0" indent="0" algn="ctr">
              <a:buNone/>
              <a:defRPr sz="3200" b="1">
                <a:solidFill>
                  <a:schemeClr val="accent2">
                    <a:lumMod val="5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6001" y="2579114"/>
            <a:ext cx="5389033" cy="2850495"/>
          </a:xfrm>
        </p:spPr>
        <p:txBody>
          <a:bodyPr/>
          <a:lstStyle>
            <a:lvl1pPr algn="ctr">
              <a:defRPr sz="3200">
                <a:solidFill>
                  <a:schemeClr val="accent2">
                    <a:lumMod val="50000"/>
                  </a:schemeClr>
                </a:solidFill>
              </a:defRPr>
            </a:lvl1pPr>
            <a:lvl2pPr algn="ctr">
              <a:defRPr sz="2667">
                <a:solidFill>
                  <a:schemeClr val="accent2">
                    <a:lumMod val="50000"/>
                  </a:schemeClr>
                </a:solidFill>
              </a:defRPr>
            </a:lvl2pPr>
            <a:lvl3pPr algn="ctr">
              <a:defRPr sz="2400">
                <a:solidFill>
                  <a:schemeClr val="accent2">
                    <a:lumMod val="50000"/>
                  </a:schemeClr>
                </a:solidFill>
              </a:defRPr>
            </a:lvl3pPr>
            <a:lvl4pPr algn="ctr">
              <a:defRPr sz="2133">
                <a:solidFill>
                  <a:schemeClr val="accent2">
                    <a:lumMod val="50000"/>
                  </a:schemeClr>
                </a:solidFill>
              </a:defRPr>
            </a:lvl4pPr>
            <a:lvl5pPr algn="ctr">
              <a:defRPr sz="2133">
                <a:solidFill>
                  <a:schemeClr val="accent2">
                    <a:lumMod val="50000"/>
                  </a:schemeClr>
                </a:solidFill>
              </a:defRPr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BF92A-C3C9-4063-AF68-7C81676F6AFD}" type="datetimeFigureOut">
              <a:rPr lang="hr-BA" smtClean="0"/>
              <a:t>30. 10. 2024.</a:t>
            </a:fld>
            <a:endParaRPr lang="hr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189BF-3DE3-4DE9-9412-6F00B244E480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1109720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BF92A-C3C9-4063-AF68-7C81676F6AFD}" type="datetimeFigureOut">
              <a:rPr lang="hr-BA" smtClean="0"/>
              <a:t>30. 10. 2024.</a:t>
            </a:fld>
            <a:endParaRPr lang="hr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189BF-3DE3-4DE9-9412-6F00B244E480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3754715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BF92A-C3C9-4063-AF68-7C81676F6AFD}" type="datetimeFigureOut">
              <a:rPr lang="hr-BA" smtClean="0"/>
              <a:t>30. 10. 2024.</a:t>
            </a:fld>
            <a:endParaRPr lang="hr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189BF-3DE3-4DE9-9412-6F00B244E480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794632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BF92A-C3C9-4063-AF68-7C81676F6AFD}" type="datetimeFigureOut">
              <a:rPr lang="hr-BA" smtClean="0"/>
              <a:t>30. 10. 2024.</a:t>
            </a:fld>
            <a:endParaRPr lang="hr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189BF-3DE3-4DE9-9412-6F00B244E480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3790585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8BF92A-C3C9-4063-AF68-7C81676F6AFD}" type="datetimeFigureOut">
              <a:rPr lang="hr-BA" smtClean="0"/>
              <a:t>30. 10. 2024.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189BF-3DE3-4DE9-9412-6F00B244E480}" type="slidenum">
              <a:rPr lang="hr-BA" smtClean="0"/>
              <a:t>‹#›</a:t>
            </a:fld>
            <a:endParaRPr lang="hr-B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364F1B-2610-4915-B5CD-C31AECC93816}"/>
              </a:ext>
            </a:extLst>
          </p:cNvPr>
          <p:cNvSpPr txBox="1"/>
          <p:nvPr/>
        </p:nvSpPr>
        <p:spPr>
          <a:xfrm>
            <a:off x="-12200" y="6951663"/>
            <a:ext cx="11186167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867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val="966624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F50CB9-E0FB-4DAB-AB79-A933A07FCC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01354" y="1812783"/>
            <a:ext cx="7785846" cy="1628853"/>
          </a:xfrm>
        </p:spPr>
        <p:txBody>
          <a:bodyPr>
            <a:normAutofit fontScale="90000"/>
          </a:bodyPr>
          <a:lstStyle/>
          <a:p>
            <a:r>
              <a:rPr lang="sr-Cyrl-BA" dirty="0">
                <a:latin typeface="Bookman Old Style" panose="02050604050505020204" pitchFamily="18" charset="0"/>
              </a:rPr>
              <a:t>СНОВИ У ТРАДИЦИЈСКОЈ КУЛТУРИ</a:t>
            </a:r>
            <a:endParaRPr lang="hr-BA" dirty="0">
              <a:latin typeface="Bookman Old Style" panose="020506040505050202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A674EB-809E-4501-B32A-872BA308ED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66882" y="4243427"/>
            <a:ext cx="7422892" cy="814427"/>
          </a:xfrm>
        </p:spPr>
        <p:txBody>
          <a:bodyPr>
            <a:normAutofit fontScale="92500" lnSpcReduction="10000"/>
          </a:bodyPr>
          <a:lstStyle/>
          <a:p>
            <a:r>
              <a:rPr lang="sr-Cyrl-R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ТЕРЕНСКО ИСТРАЖИВАЊЕ ОКОЛИНЕ ИСТОЧНОГ САРАЈЕВА</a:t>
            </a:r>
            <a:endParaRPr lang="hr-BA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231598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E45AB8-F1C5-415C-8D53-895F1039B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1900" y="578507"/>
            <a:ext cx="7737053" cy="5674375"/>
          </a:xfrm>
        </p:spPr>
        <p:txBody>
          <a:bodyPr/>
          <a:lstStyle/>
          <a:p>
            <a:r>
              <a:rPr lang="sr-Cyrl-BA" dirty="0">
                <a:latin typeface="Bookman Old Style" panose="02050604050505020204" pitchFamily="18" charset="0"/>
              </a:rPr>
              <a:t>Аутор: Милица Ђукић,</a:t>
            </a:r>
            <a:br>
              <a:rPr lang="sr-Cyrl-BA" dirty="0">
                <a:latin typeface="Bookman Old Style" panose="02050604050505020204" pitchFamily="18" charset="0"/>
              </a:rPr>
            </a:br>
            <a:r>
              <a:rPr lang="sr-Cyrl-BA" dirty="0">
                <a:latin typeface="Bookman Old Style" panose="02050604050505020204" pitchFamily="18" charset="0"/>
              </a:rPr>
              <a:t>Гимназија – општи смјер, Пале</a:t>
            </a:r>
            <a:br>
              <a:rPr lang="sr-Cyrl-BA" dirty="0">
                <a:latin typeface="Bookman Old Style" panose="02050604050505020204" pitchFamily="18" charset="0"/>
              </a:rPr>
            </a:br>
            <a:r>
              <a:rPr lang="sr-Cyrl-BA" dirty="0">
                <a:latin typeface="Bookman Old Style" panose="02050604050505020204" pitchFamily="18" charset="0"/>
              </a:rPr>
              <a:t>Ментор: др Смиљана Ђорђевић Белић</a:t>
            </a:r>
            <a:br>
              <a:rPr lang="sr-Cyrl-BA" dirty="0">
                <a:latin typeface="Bookman Old Style" panose="02050604050505020204" pitchFamily="18" charset="0"/>
              </a:rPr>
            </a:br>
            <a:endParaRPr lang="hr-BA" dirty="0">
              <a:latin typeface="Bookman Old Style" panose="0205060405050502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DF1482-7699-421E-9518-1524A099292E}"/>
              </a:ext>
            </a:extLst>
          </p:cNvPr>
          <p:cNvSpPr>
            <a:spLocks noGrp="1"/>
          </p:cNvSpPr>
          <p:nvPr>
            <p:ph idx="1"/>
          </p:nvPr>
        </p:nvSpPr>
        <p:spPr>
          <a:xfrm flipH="1">
            <a:off x="11053481" y="6427694"/>
            <a:ext cx="1035423" cy="336176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800" dirty="0" err="1"/>
              <a:t>i</a:t>
            </a:r>
            <a:endParaRPr lang="hr-BA" sz="800" dirty="0"/>
          </a:p>
        </p:txBody>
      </p:sp>
    </p:spTree>
    <p:extLst>
      <p:ext uri="{BB962C8B-B14F-4D97-AF65-F5344CB8AC3E}">
        <p14:creationId xmlns:p14="http://schemas.microsoft.com/office/powerpoint/2010/main" val="3720117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A5C9B-255A-4D22-A192-E19346212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072373"/>
          </a:xfrm>
        </p:spPr>
        <p:txBody>
          <a:bodyPr>
            <a:normAutofit/>
          </a:bodyPr>
          <a:lstStyle/>
          <a:p>
            <a:r>
              <a:rPr lang="sr-Cyrl-BA" sz="3200" dirty="0">
                <a:solidFill>
                  <a:srgbClr val="C00000"/>
                </a:solidFill>
                <a:latin typeface="Bookman Old Style" panose="02050604050505020204" pitchFamily="18" charset="0"/>
              </a:rPr>
              <a:t>У овом раду су разматрани обичаји и вјеровања везани за снове, као и фолклорно тумачење симболике снова. Осим интерпретације грађе из етнографске и фолклористичке литературе, представљен је и анализиран материјал који сам прикупила у самосталним теренским истраживањима, обављеним у току </a:t>
            </a:r>
            <a:r>
              <a:rPr lang="sr-Cyrl-BA" sz="32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2021</a:t>
            </a:r>
            <a:r>
              <a:rPr lang="en-US" sz="32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.</a:t>
            </a:r>
            <a:r>
              <a:rPr lang="sr-Cyrl-BA" sz="32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 </a:t>
            </a:r>
            <a:r>
              <a:rPr lang="sr-Cyrl-BA" sz="3200" dirty="0">
                <a:solidFill>
                  <a:srgbClr val="C00000"/>
                </a:solidFill>
                <a:latin typeface="Bookman Old Style" panose="02050604050505020204" pitchFamily="18" charset="0"/>
              </a:rPr>
              <a:t>године у околини Источног Сарајева.</a:t>
            </a:r>
            <a:endParaRPr lang="hr-BA" sz="32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011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4616D-D80A-4E55-B1F0-E73EB7D00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084" y="1544638"/>
            <a:ext cx="10363200" cy="1362075"/>
          </a:xfrm>
        </p:spPr>
        <p:txBody>
          <a:bodyPr/>
          <a:lstStyle/>
          <a:p>
            <a:r>
              <a:rPr lang="sr-Cyrl-BA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УВОД</a:t>
            </a:r>
            <a:endParaRPr lang="hr-BA" dirty="0">
              <a:solidFill>
                <a:schemeClr val="accent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3DE531-BAC6-4FE2-B2BF-A796286C35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400" y="2783541"/>
            <a:ext cx="10363200" cy="2017059"/>
          </a:xfrm>
        </p:spPr>
        <p:txBody>
          <a:bodyPr/>
          <a:lstStyle/>
          <a:p>
            <a:pPr marL="457200" indent="-457200">
              <a:buFont typeface="Calibri" panose="020F0502020204030204" pitchFamily="34" charset="0"/>
              <a:buChar char="∞"/>
            </a:pPr>
            <a:r>
              <a:rPr lang="sr-Cyrl-BA" dirty="0">
                <a:solidFill>
                  <a:srgbClr val="FE685A"/>
                </a:solidFill>
                <a:latin typeface="Bookman Old Style" panose="02050604050505020204" pitchFamily="18" charset="0"/>
              </a:rPr>
              <a:t> Феномен </a:t>
            </a:r>
            <a:r>
              <a:rPr lang="sr-Cyrl-BA" dirty="0" smtClean="0">
                <a:solidFill>
                  <a:srgbClr val="FE685A"/>
                </a:solidFill>
                <a:latin typeface="Bookman Old Style" panose="02050604050505020204" pitchFamily="18" charset="0"/>
              </a:rPr>
              <a:t>сна</a:t>
            </a:r>
            <a:r>
              <a:rPr lang="sr-Latn-RS" dirty="0">
                <a:solidFill>
                  <a:srgbClr val="FE685A"/>
                </a:solidFill>
                <a:latin typeface="Bookman Old Style" panose="02050604050505020204" pitchFamily="18" charset="0"/>
              </a:rPr>
              <a:t>;</a:t>
            </a:r>
            <a:endParaRPr lang="sr-Cyrl-BA" dirty="0">
              <a:solidFill>
                <a:srgbClr val="FE685A"/>
              </a:solidFill>
              <a:latin typeface="Bookman Old Style" panose="02050604050505020204" pitchFamily="18" charset="0"/>
            </a:endParaRPr>
          </a:p>
          <a:p>
            <a:pPr marL="457200" indent="-457200">
              <a:buFont typeface="Calibri" panose="020F0502020204030204" pitchFamily="34" charset="0"/>
              <a:buChar char="∞"/>
            </a:pPr>
            <a:r>
              <a:rPr lang="sr-Cyrl-BA" dirty="0">
                <a:solidFill>
                  <a:srgbClr val="FE685A"/>
                </a:solidFill>
                <a:latin typeface="Bookman Old Style" panose="02050604050505020204" pitchFamily="18" charset="0"/>
              </a:rPr>
              <a:t>Улога сна код </a:t>
            </a:r>
            <a:r>
              <a:rPr lang="sr-Cyrl-BA" dirty="0">
                <a:solidFill>
                  <a:srgbClr val="F24C48"/>
                </a:solidFill>
                <a:latin typeface="Bookman Old Style" panose="02050604050505020204" pitchFamily="18" charset="0"/>
              </a:rPr>
              <a:t>старих </a:t>
            </a:r>
            <a:r>
              <a:rPr lang="sr-Cyrl-BA" dirty="0" smtClean="0">
                <a:solidFill>
                  <a:srgbClr val="F24C48"/>
                </a:solidFill>
                <a:latin typeface="Bookman Old Style" panose="02050604050505020204" pitchFamily="18" charset="0"/>
              </a:rPr>
              <a:t>народа</a:t>
            </a:r>
            <a:r>
              <a:rPr lang="sr-Latn-RS" dirty="0" smtClean="0">
                <a:solidFill>
                  <a:srgbClr val="F24C48"/>
                </a:solidFill>
                <a:latin typeface="Bookman Old Style" panose="02050604050505020204" pitchFamily="18" charset="0"/>
              </a:rPr>
              <a:t>;</a:t>
            </a:r>
            <a:endParaRPr lang="sr-Cyrl-BA" dirty="0">
              <a:solidFill>
                <a:srgbClr val="F24C48"/>
              </a:solidFill>
              <a:latin typeface="Bookman Old Style" panose="02050604050505020204" pitchFamily="18" charset="0"/>
            </a:endParaRPr>
          </a:p>
          <a:p>
            <a:pPr marL="457200" indent="-457200">
              <a:buFont typeface="Calibri" panose="020F0502020204030204" pitchFamily="34" charset="0"/>
              <a:buChar char="∞"/>
            </a:pPr>
            <a:r>
              <a:rPr lang="sr-Cyrl-BA" dirty="0">
                <a:solidFill>
                  <a:srgbClr val="F24C48"/>
                </a:solidFill>
                <a:latin typeface="Bookman Old Style" panose="02050604050505020204" pitchFamily="18" charset="0"/>
              </a:rPr>
              <a:t>Сан као апстрактан и непотпуно истражен </a:t>
            </a:r>
            <a:r>
              <a:rPr lang="sr-Cyrl-BA" dirty="0" smtClean="0">
                <a:solidFill>
                  <a:srgbClr val="F24C48"/>
                </a:solidFill>
                <a:latin typeface="Bookman Old Style" panose="02050604050505020204" pitchFamily="18" charset="0"/>
              </a:rPr>
              <a:t>феномен</a:t>
            </a:r>
            <a:r>
              <a:rPr lang="sr-Latn-RS" dirty="0" smtClean="0">
                <a:solidFill>
                  <a:srgbClr val="F24C48"/>
                </a:solidFill>
                <a:latin typeface="Bookman Old Style" panose="02050604050505020204" pitchFamily="18" charset="0"/>
              </a:rPr>
              <a:t>;</a:t>
            </a:r>
            <a:endParaRPr lang="sr-Cyrl-BA" dirty="0">
              <a:solidFill>
                <a:srgbClr val="F24C48"/>
              </a:solidFill>
              <a:latin typeface="Bookman Old Style" panose="02050604050505020204" pitchFamily="18" charset="0"/>
            </a:endParaRPr>
          </a:p>
          <a:p>
            <a:pPr marL="457200" indent="-457200">
              <a:buFont typeface="Calibri" panose="020F0502020204030204" pitchFamily="34" charset="0"/>
              <a:buChar char="∞"/>
            </a:pPr>
            <a:r>
              <a:rPr lang="sr-Cyrl-BA" dirty="0">
                <a:solidFill>
                  <a:srgbClr val="F24C48"/>
                </a:solidFill>
                <a:latin typeface="Bookman Old Style" panose="02050604050505020204" pitchFamily="18" charset="0"/>
              </a:rPr>
              <a:t>Сан са психолошког </a:t>
            </a:r>
            <a:r>
              <a:rPr lang="sr-Cyrl-BA" dirty="0" smtClean="0">
                <a:solidFill>
                  <a:srgbClr val="F24C48"/>
                </a:solidFill>
                <a:latin typeface="Bookman Old Style" panose="02050604050505020204" pitchFamily="18" charset="0"/>
              </a:rPr>
              <a:t>аспекта</a:t>
            </a:r>
            <a:r>
              <a:rPr lang="sr-Latn-RS" dirty="0" smtClean="0">
                <a:solidFill>
                  <a:srgbClr val="F24C48"/>
                </a:solidFill>
                <a:latin typeface="Bookman Old Style" panose="02050604050505020204" pitchFamily="18" charset="0"/>
              </a:rPr>
              <a:t>.</a:t>
            </a:r>
            <a:endParaRPr lang="hr-BA" dirty="0">
              <a:solidFill>
                <a:srgbClr val="F24C48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255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0A15A6-8902-4301-9E1F-B9F19404A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547192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sr-Cyrl-BA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САН У ТРАДИЦИЈСКОЈ КУЛТУРИ</a:t>
            </a:r>
            <a:endParaRPr lang="hr-BA" b="1" dirty="0">
              <a:solidFill>
                <a:schemeClr val="accent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CA374A-848B-4B7E-A561-9FCE2B34023A}"/>
              </a:ext>
            </a:extLst>
          </p:cNvPr>
          <p:cNvSpPr txBox="1"/>
          <p:nvPr/>
        </p:nvSpPr>
        <p:spPr>
          <a:xfrm>
            <a:off x="3104029" y="3878451"/>
            <a:ext cx="5983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alibri" panose="020F0502020204030204" pitchFamily="34" charset="0"/>
              <a:buChar char="∞"/>
            </a:pPr>
            <a:r>
              <a:rPr lang="sr-Cyrl-BA" sz="2800" dirty="0">
                <a:solidFill>
                  <a:srgbClr val="FE685A"/>
                </a:solidFill>
                <a:latin typeface="Bookman Old Style" panose="02050604050505020204" pitchFamily="18" charset="0"/>
              </a:rPr>
              <a:t>Сан као стање блиско смрти</a:t>
            </a:r>
            <a:endParaRPr lang="hr-BA" sz="2800" dirty="0">
              <a:solidFill>
                <a:srgbClr val="FE685A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504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38003-968E-48F3-BA85-8083151A8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084" y="1411941"/>
            <a:ext cx="10363200" cy="1748117"/>
          </a:xfrm>
        </p:spPr>
        <p:txBody>
          <a:bodyPr>
            <a:normAutofit fontScale="90000"/>
          </a:bodyPr>
          <a:lstStyle/>
          <a:p>
            <a:pPr indent="228600">
              <a:lnSpc>
                <a:spcPct val="150000"/>
              </a:lnSpc>
              <a:spcAft>
                <a:spcPts val="800"/>
              </a:spcAft>
            </a:pPr>
            <a:r>
              <a:rPr lang="sr-Cyrl-B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hr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hr-B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r-Cyrl-BA" sz="3100" dirty="0">
                <a:solidFill>
                  <a:schemeClr val="accent2">
                    <a:lumMod val="75000"/>
                  </a:schemeClr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Вјеровања, савјети, забране и ритуали везани са снове</a:t>
            </a:r>
            <a:r>
              <a:rPr lang="hr-BA" sz="3100" dirty="0">
                <a:solidFill>
                  <a:schemeClr val="accent2">
                    <a:lumMod val="75000"/>
                  </a:schemeClr>
                </a:solidFill>
                <a:effectLst/>
                <a:highlight>
                  <a:srgbClr val="FFFF00"/>
                </a:highligh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hr-BA" sz="3100" dirty="0">
                <a:solidFill>
                  <a:schemeClr val="accent2">
                    <a:lumMod val="75000"/>
                  </a:schemeClr>
                </a:solidFill>
                <a:effectLst/>
                <a:highlight>
                  <a:srgbClr val="FFFF00"/>
                </a:highligh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hr-BA" sz="3100" dirty="0">
              <a:solidFill>
                <a:schemeClr val="accent2">
                  <a:lumMod val="75000"/>
                </a:schemeClr>
              </a:solidFill>
              <a:highlight>
                <a:srgbClr val="FFFF00"/>
              </a:highlight>
              <a:latin typeface="Bookman Old Style" panose="02050604050505020204" pitchFamily="18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91EEDD-C847-477B-9982-82B3F5AD7B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2848628"/>
          </a:xfrm>
        </p:spPr>
        <p:txBody>
          <a:bodyPr/>
          <a:lstStyle/>
          <a:p>
            <a:pPr marL="457200" indent="-457200">
              <a:buFont typeface="Calibri" panose="020F0502020204030204" pitchFamily="34" charset="0"/>
              <a:buChar char="∞"/>
            </a:pPr>
            <a:r>
              <a:rPr lang="sr-Cyrl-BA" dirty="0">
                <a:solidFill>
                  <a:srgbClr val="F14946"/>
                </a:solidFill>
                <a:latin typeface="Bookman Old Style" panose="02050604050505020204" pitchFamily="18" charset="0"/>
              </a:rPr>
              <a:t>Вјеровања везана за мјесто </a:t>
            </a:r>
            <a:r>
              <a:rPr lang="sr-Cyrl-BA" dirty="0" smtClean="0">
                <a:solidFill>
                  <a:srgbClr val="F14946"/>
                </a:solidFill>
                <a:latin typeface="Bookman Old Style" panose="02050604050505020204" pitchFamily="18" charset="0"/>
              </a:rPr>
              <a:t>спавања</a:t>
            </a:r>
            <a:r>
              <a:rPr lang="sr-Latn-RS" dirty="0" smtClean="0">
                <a:solidFill>
                  <a:srgbClr val="F14946"/>
                </a:solidFill>
                <a:latin typeface="Bookman Old Style" panose="02050604050505020204" pitchFamily="18" charset="0"/>
              </a:rPr>
              <a:t>;</a:t>
            </a:r>
            <a:endParaRPr lang="sr-Cyrl-BA" dirty="0">
              <a:solidFill>
                <a:srgbClr val="F14946"/>
              </a:solidFill>
              <a:latin typeface="Bookman Old Style" panose="02050604050505020204" pitchFamily="18" charset="0"/>
            </a:endParaRPr>
          </a:p>
          <a:p>
            <a:pPr marL="457200" indent="-457200">
              <a:buFont typeface="Calibri" panose="020F0502020204030204" pitchFamily="34" charset="0"/>
              <a:buChar char="∞"/>
            </a:pPr>
            <a:r>
              <a:rPr lang="sr-Cyrl-BA" dirty="0">
                <a:solidFill>
                  <a:srgbClr val="F14946"/>
                </a:solidFill>
                <a:latin typeface="Bookman Old Style" panose="02050604050505020204" pitchFamily="18" charset="0"/>
              </a:rPr>
              <a:t>Забране за положај снивача и мјесто </a:t>
            </a:r>
            <a:r>
              <a:rPr lang="sr-Cyrl-BA" dirty="0" smtClean="0">
                <a:solidFill>
                  <a:srgbClr val="F14946"/>
                </a:solidFill>
                <a:latin typeface="Bookman Old Style" panose="02050604050505020204" pitchFamily="18" charset="0"/>
              </a:rPr>
              <a:t>спавања</a:t>
            </a:r>
            <a:r>
              <a:rPr lang="sr-Latn-RS" dirty="0" smtClean="0">
                <a:solidFill>
                  <a:srgbClr val="F14946"/>
                </a:solidFill>
                <a:latin typeface="Bookman Old Style" panose="02050604050505020204" pitchFamily="18" charset="0"/>
              </a:rPr>
              <a:t>;</a:t>
            </a:r>
            <a:endParaRPr lang="sr-Cyrl-BA" dirty="0">
              <a:solidFill>
                <a:srgbClr val="F14946"/>
              </a:solidFill>
              <a:latin typeface="Bookman Old Style" panose="02050604050505020204" pitchFamily="18" charset="0"/>
            </a:endParaRPr>
          </a:p>
          <a:p>
            <a:pPr marL="457200" indent="-457200">
              <a:buFont typeface="Calibri" panose="020F0502020204030204" pitchFamily="34" charset="0"/>
              <a:buChar char="∞"/>
            </a:pPr>
            <a:r>
              <a:rPr lang="sr-Cyrl-BA" dirty="0">
                <a:solidFill>
                  <a:srgbClr val="F14946"/>
                </a:solidFill>
                <a:latin typeface="Bookman Old Style" panose="02050604050505020204" pitchFamily="18" charset="0"/>
              </a:rPr>
              <a:t>Обичаји </a:t>
            </a:r>
            <a:r>
              <a:rPr lang="sr-Cyrl-BA" dirty="0" smtClean="0">
                <a:solidFill>
                  <a:srgbClr val="F14946"/>
                </a:solidFill>
                <a:latin typeface="Bookman Old Style" panose="02050604050505020204" pitchFamily="18" charset="0"/>
              </a:rPr>
              <a:t>бдења</a:t>
            </a:r>
            <a:r>
              <a:rPr lang="sr-Latn-RS" dirty="0" smtClean="0">
                <a:solidFill>
                  <a:srgbClr val="F14946"/>
                </a:solidFill>
                <a:latin typeface="Bookman Old Style" panose="02050604050505020204" pitchFamily="18" charset="0"/>
              </a:rPr>
              <a:t>;</a:t>
            </a:r>
            <a:endParaRPr lang="sr-Cyrl-BA" dirty="0">
              <a:solidFill>
                <a:srgbClr val="F14946"/>
              </a:solidFill>
              <a:latin typeface="Bookman Old Style" panose="02050604050505020204" pitchFamily="18" charset="0"/>
            </a:endParaRPr>
          </a:p>
          <a:p>
            <a:pPr marL="457200" indent="-457200">
              <a:buFont typeface="Calibri" panose="020F0502020204030204" pitchFamily="34" charset="0"/>
              <a:buChar char="∞"/>
            </a:pPr>
            <a:r>
              <a:rPr lang="sr-Cyrl-BA" dirty="0">
                <a:solidFill>
                  <a:srgbClr val="F14946"/>
                </a:solidFill>
                <a:latin typeface="Bookman Old Style" panose="02050604050505020204" pitchFamily="18" charset="0"/>
              </a:rPr>
              <a:t>Снови </a:t>
            </a:r>
            <a:r>
              <a:rPr lang="sr-Cyrl-BA" dirty="0" smtClean="0">
                <a:solidFill>
                  <a:srgbClr val="F14946"/>
                </a:solidFill>
                <a:latin typeface="Bookman Old Style" panose="02050604050505020204" pitchFamily="18" charset="0"/>
              </a:rPr>
              <a:t>истине</a:t>
            </a:r>
            <a:r>
              <a:rPr lang="sr-Latn-RS" dirty="0" smtClean="0">
                <a:solidFill>
                  <a:srgbClr val="F14946"/>
                </a:solidFill>
                <a:latin typeface="Bookman Old Style" panose="02050604050505020204" pitchFamily="18" charset="0"/>
              </a:rPr>
              <a:t>;</a:t>
            </a:r>
            <a:endParaRPr lang="sr-Cyrl-BA" dirty="0">
              <a:solidFill>
                <a:srgbClr val="F14946"/>
              </a:solidFill>
              <a:latin typeface="Bookman Old Style" panose="02050604050505020204" pitchFamily="18" charset="0"/>
            </a:endParaRPr>
          </a:p>
          <a:p>
            <a:pPr marL="457200" indent="-457200">
              <a:buFont typeface="Calibri" panose="020F0502020204030204" pitchFamily="34" charset="0"/>
              <a:buChar char="∞"/>
            </a:pPr>
            <a:r>
              <a:rPr lang="sr-Cyrl-BA" dirty="0" smtClean="0">
                <a:solidFill>
                  <a:srgbClr val="F14946"/>
                </a:solidFill>
                <a:latin typeface="Bookman Old Style" panose="02050604050505020204" pitchFamily="18" charset="0"/>
              </a:rPr>
              <a:t>Несаница</a:t>
            </a:r>
            <a:r>
              <a:rPr lang="sr-Latn-RS" dirty="0" smtClean="0">
                <a:solidFill>
                  <a:srgbClr val="F14946"/>
                </a:solidFill>
                <a:latin typeface="Bookman Old Style" panose="02050604050505020204" pitchFamily="18" charset="0"/>
              </a:rPr>
              <a:t>.</a:t>
            </a:r>
            <a:endParaRPr lang="sr-Cyrl-BA" dirty="0">
              <a:solidFill>
                <a:srgbClr val="F14946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103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E22D7E5-4252-4ADA-9259-1754892617BD}"/>
              </a:ext>
            </a:extLst>
          </p:cNvPr>
          <p:cNvSpPr txBox="1"/>
          <p:nvPr/>
        </p:nvSpPr>
        <p:spPr>
          <a:xfrm>
            <a:off x="632011" y="0"/>
            <a:ext cx="1538883" cy="6858000"/>
          </a:xfrm>
          <a:prstGeom prst="rect">
            <a:avLst/>
          </a:prstGeom>
          <a:gradFill flip="none" rotWithShape="1">
            <a:gsLst>
              <a:gs pos="0">
                <a:srgbClr val="FF381B"/>
              </a:gs>
              <a:gs pos="55000">
                <a:srgbClr val="FFCAC7"/>
              </a:gs>
              <a:gs pos="76000">
                <a:srgbClr val="FF3A1A">
                  <a:tint val="44500"/>
                  <a:satMod val="160000"/>
                  <a:alpha val="0"/>
                </a:srgbClr>
              </a:gs>
              <a:gs pos="69000">
                <a:srgbClr val="FF3A1A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vert="vert270" wrap="square" rtlCol="0">
            <a:spAutoFit/>
          </a:bodyPr>
          <a:lstStyle/>
          <a:p>
            <a:r>
              <a:rPr lang="sr-Cyrl-BA" sz="4400" b="1" dirty="0">
                <a:solidFill>
                  <a:schemeClr val="accent2">
                    <a:lumMod val="75000"/>
                  </a:schemeClr>
                </a:solidFill>
              </a:rPr>
              <a:t>ФОЛКЛОРНО ТУМАЧЕЊЕ СНОВА</a:t>
            </a:r>
            <a:endParaRPr lang="hr-BA" sz="4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3A812D-82DB-456B-8286-36834BABF269}"/>
              </a:ext>
            </a:extLst>
          </p:cNvPr>
          <p:cNvSpPr txBox="1"/>
          <p:nvPr/>
        </p:nvSpPr>
        <p:spPr>
          <a:xfrm>
            <a:off x="2823882" y="1650910"/>
            <a:ext cx="8417859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Calibri" panose="020F0502020204030204" pitchFamily="34" charset="0"/>
              <a:buChar char="∞"/>
            </a:pPr>
            <a:r>
              <a:rPr lang="sr-Cyrl-BA" sz="4400" dirty="0">
                <a:solidFill>
                  <a:srgbClr val="FE7968"/>
                </a:solidFill>
                <a:latin typeface="Bookman Old Style" panose="02050604050505020204" pitchFamily="18" charset="0"/>
              </a:rPr>
              <a:t>Пророчанска моћ снова</a:t>
            </a:r>
          </a:p>
          <a:p>
            <a:pPr marL="342900" indent="-342900">
              <a:buFont typeface="Calibri" panose="020F0502020204030204" pitchFamily="34" charset="0"/>
              <a:buChar char="∞"/>
            </a:pPr>
            <a:r>
              <a:rPr lang="sr-Cyrl-BA" sz="4400" dirty="0">
                <a:solidFill>
                  <a:srgbClr val="FE7968"/>
                </a:solidFill>
                <a:latin typeface="Bookman Old Style" panose="02050604050505020204" pitchFamily="18" charset="0"/>
              </a:rPr>
              <a:t>Потреба за тумачењем</a:t>
            </a:r>
          </a:p>
          <a:p>
            <a:pPr marL="342900" indent="-342900">
              <a:buFont typeface="Calibri" panose="020F0502020204030204" pitchFamily="34" charset="0"/>
              <a:buChar char="∞"/>
            </a:pPr>
            <a:r>
              <a:rPr lang="sr-Cyrl-BA" sz="4400" dirty="0" err="1">
                <a:solidFill>
                  <a:srgbClr val="FE7968"/>
                </a:solidFill>
                <a:latin typeface="Bookman Old Style" panose="02050604050505020204" pitchFamily="18" charset="0"/>
              </a:rPr>
              <a:t>Ониромантија</a:t>
            </a:r>
            <a:endParaRPr lang="sr-Cyrl-BA" sz="4400" dirty="0">
              <a:solidFill>
                <a:srgbClr val="FE7968"/>
              </a:solidFill>
              <a:latin typeface="Bookman Old Style" panose="02050604050505020204" pitchFamily="18" charset="0"/>
            </a:endParaRPr>
          </a:p>
          <a:p>
            <a:pPr marL="342900" indent="-342900">
              <a:buFont typeface="Calibri" panose="020F0502020204030204" pitchFamily="34" charset="0"/>
              <a:buChar char="∞"/>
            </a:pPr>
            <a:r>
              <a:rPr lang="sr-Cyrl-BA" sz="4400" dirty="0">
                <a:solidFill>
                  <a:srgbClr val="FE7968"/>
                </a:solidFill>
                <a:latin typeface="Bookman Old Style" panose="02050604050505020204" pitchFamily="18" charset="0"/>
              </a:rPr>
              <a:t>Одступања </a:t>
            </a:r>
          </a:p>
          <a:p>
            <a:pPr marL="285750" indent="-285750">
              <a:buFont typeface="Calibri" panose="020F0502020204030204" pitchFamily="34" charset="0"/>
              <a:buChar char="∞"/>
            </a:pPr>
            <a:endParaRPr lang="sr-Cyrl-BA" sz="2400" dirty="0"/>
          </a:p>
          <a:p>
            <a:pPr marL="285750" indent="-285750">
              <a:buFont typeface="Calibri" panose="020F0502020204030204" pitchFamily="34" charset="0"/>
              <a:buChar char="∞"/>
            </a:pPr>
            <a:endParaRPr lang="sr-Cyrl-BA" sz="2400" dirty="0"/>
          </a:p>
          <a:p>
            <a:pPr marL="285750" indent="-285750">
              <a:buFont typeface="Calibri" panose="020F0502020204030204" pitchFamily="34" charset="0"/>
              <a:buChar char="∞"/>
            </a:pPr>
            <a:endParaRPr lang="hr-BA" sz="2400" dirty="0"/>
          </a:p>
        </p:txBody>
      </p:sp>
    </p:spTree>
    <p:extLst>
      <p:ext uri="{BB962C8B-B14F-4D97-AF65-F5344CB8AC3E}">
        <p14:creationId xmlns:p14="http://schemas.microsoft.com/office/powerpoint/2010/main" val="1053446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56FC19B-4265-428D-B180-BA3F89344F9A}"/>
              </a:ext>
            </a:extLst>
          </p:cNvPr>
          <p:cNvSpPr txBox="1"/>
          <p:nvPr/>
        </p:nvSpPr>
        <p:spPr>
          <a:xfrm>
            <a:off x="9650575" y="0"/>
            <a:ext cx="1846659" cy="6858000"/>
          </a:xfrm>
          <a:prstGeom prst="rect">
            <a:avLst/>
          </a:prstGeom>
          <a:gradFill flip="none" rotWithShape="1">
            <a:gsLst>
              <a:gs pos="100000">
                <a:srgbClr val="FE3019"/>
              </a:gs>
              <a:gs pos="44000">
                <a:srgbClr val="FF2D18">
                  <a:tint val="44500"/>
                  <a:satMod val="160000"/>
                  <a:alpha val="89000"/>
                </a:srgbClr>
              </a:gs>
              <a:gs pos="0">
                <a:srgbClr val="FFFFFF">
                  <a:alpha val="0"/>
                </a:srgbClr>
              </a:gs>
            </a:gsLst>
            <a:lin ang="5400000" scaled="1"/>
            <a:tileRect/>
          </a:gradFill>
        </p:spPr>
        <p:txBody>
          <a:bodyPr vert="vert" wrap="square" rtlCol="0">
            <a:spAutoFit/>
          </a:bodyPr>
          <a:lstStyle/>
          <a:p>
            <a:r>
              <a:rPr lang="sr-Cyrl-BA" sz="54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СИМБОЛИКА СНОВА</a:t>
            </a:r>
            <a:r>
              <a:rPr lang="sr-Cyrl-BA" sz="5400" dirty="0">
                <a:solidFill>
                  <a:srgbClr val="C00000"/>
                </a:solidFill>
                <a:latin typeface="Bookman Old Style" panose="02050604050505020204" pitchFamily="18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1E34766-A759-4BCC-97B0-E84DDA5960F0}"/>
              </a:ext>
            </a:extLst>
          </p:cNvPr>
          <p:cNvSpPr txBox="1"/>
          <p:nvPr/>
        </p:nvSpPr>
        <p:spPr>
          <a:xfrm>
            <a:off x="860612" y="1862826"/>
            <a:ext cx="10030342" cy="43971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BA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518761-BD7D-4874-8790-0B5186465BA2}"/>
              </a:ext>
            </a:extLst>
          </p:cNvPr>
          <p:cNvSpPr txBox="1"/>
          <p:nvPr/>
        </p:nvSpPr>
        <p:spPr>
          <a:xfrm>
            <a:off x="694766" y="2111213"/>
            <a:ext cx="761551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alibri" panose="020F0502020204030204" pitchFamily="34" charset="0"/>
              <a:buChar char="∞"/>
            </a:pPr>
            <a:r>
              <a:rPr lang="sr-Cyrl-BA" sz="2800" dirty="0">
                <a:solidFill>
                  <a:srgbClr val="EA4644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О</a:t>
            </a:r>
            <a:r>
              <a:rPr lang="sr-Cyrl-BA" sz="2800" dirty="0">
                <a:solidFill>
                  <a:srgbClr val="EA4644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</a:rPr>
              <a:t>сновни принципи логике тумачења </a:t>
            </a:r>
            <a:r>
              <a:rPr lang="sr-Cyrl-BA" sz="2800" dirty="0" smtClean="0">
                <a:solidFill>
                  <a:srgbClr val="EA4644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</a:rPr>
              <a:t>снова</a:t>
            </a:r>
            <a:r>
              <a:rPr lang="sr-Latn-RS" sz="2800" dirty="0" smtClean="0">
                <a:solidFill>
                  <a:srgbClr val="EA4644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</a:rPr>
              <a:t>;</a:t>
            </a:r>
            <a:endParaRPr lang="sr-Cyrl-BA" sz="2800" dirty="0">
              <a:solidFill>
                <a:srgbClr val="EA4644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marL="285750" indent="-285750">
              <a:buFont typeface="Calibri" panose="020F0502020204030204" pitchFamily="34" charset="0"/>
              <a:buChar char="∞"/>
            </a:pPr>
            <a:r>
              <a:rPr lang="sr-Cyrl-BA" sz="2800" dirty="0">
                <a:solidFill>
                  <a:srgbClr val="EA4644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Повољни предзнаци у </a:t>
            </a:r>
            <a:r>
              <a:rPr lang="sr-Cyrl-BA" sz="2800" dirty="0" smtClean="0">
                <a:solidFill>
                  <a:srgbClr val="EA4644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сну</a:t>
            </a:r>
            <a:r>
              <a:rPr lang="sr-Latn-RS" sz="2800" dirty="0" smtClean="0">
                <a:solidFill>
                  <a:srgbClr val="EA4644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;</a:t>
            </a:r>
            <a:endParaRPr lang="sr-Cyrl-BA" sz="2800" dirty="0">
              <a:solidFill>
                <a:srgbClr val="EA4644"/>
              </a:solidFill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marL="285750" indent="-285750">
              <a:buFont typeface="Calibri" panose="020F0502020204030204" pitchFamily="34" charset="0"/>
              <a:buChar char="∞"/>
            </a:pPr>
            <a:r>
              <a:rPr lang="sr-Cyrl-BA" sz="2800" dirty="0">
                <a:solidFill>
                  <a:srgbClr val="EA4644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</a:rPr>
              <a:t>Неповољни </a:t>
            </a:r>
            <a:r>
              <a:rPr lang="sr-Cyrl-BA" sz="2800" dirty="0" smtClean="0">
                <a:solidFill>
                  <a:srgbClr val="EA4644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</a:rPr>
              <a:t>предзнаци</a:t>
            </a:r>
            <a:r>
              <a:rPr lang="sr-Latn-RS" sz="2800" dirty="0" smtClean="0">
                <a:solidFill>
                  <a:srgbClr val="EA4644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</a:rPr>
              <a:t>;</a:t>
            </a:r>
            <a:r>
              <a:rPr lang="sr-Cyrl-BA" sz="2800" dirty="0" smtClean="0">
                <a:solidFill>
                  <a:srgbClr val="EA4644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</a:rPr>
              <a:t>  </a:t>
            </a:r>
            <a:endParaRPr lang="sr-Cyrl-BA" sz="2800" dirty="0">
              <a:solidFill>
                <a:srgbClr val="EA4644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marL="285750" indent="-285750">
              <a:buFont typeface="Calibri" panose="020F0502020204030204" pitchFamily="34" charset="0"/>
              <a:buChar char="∞"/>
            </a:pPr>
            <a:r>
              <a:rPr lang="sr-Cyrl-BA" sz="2800" dirty="0">
                <a:solidFill>
                  <a:srgbClr val="EA4644"/>
                </a:solidFill>
                <a:latin typeface="Bookman Old Style" panose="02050604050505020204" pitchFamily="18" charset="0"/>
              </a:rPr>
              <a:t>Амбивалентни </a:t>
            </a:r>
            <a:r>
              <a:rPr lang="sr-Cyrl-BA" sz="2800" dirty="0" smtClean="0">
                <a:solidFill>
                  <a:srgbClr val="EA4644"/>
                </a:solidFill>
                <a:latin typeface="Bookman Old Style" panose="02050604050505020204" pitchFamily="18" charset="0"/>
              </a:rPr>
              <a:t>предзнаци</a:t>
            </a:r>
            <a:r>
              <a:rPr lang="sr-Latn-RS" sz="2800" dirty="0" smtClean="0">
                <a:solidFill>
                  <a:srgbClr val="EA4644"/>
                </a:solidFill>
                <a:latin typeface="Bookman Old Style" panose="02050604050505020204" pitchFamily="18" charset="0"/>
              </a:rPr>
              <a:t>;</a:t>
            </a:r>
            <a:endParaRPr lang="sr-Cyrl-BA" sz="2800" dirty="0">
              <a:solidFill>
                <a:srgbClr val="EA4644"/>
              </a:solidFill>
              <a:latin typeface="Bookman Old Style" panose="02050604050505020204" pitchFamily="18" charset="0"/>
            </a:endParaRPr>
          </a:p>
          <a:p>
            <a:pPr marL="285750" indent="-285750">
              <a:buFont typeface="Calibri" panose="020F0502020204030204" pitchFamily="34" charset="0"/>
              <a:buChar char="∞"/>
            </a:pPr>
            <a:r>
              <a:rPr lang="sr-Cyrl-BA" sz="2800" dirty="0">
                <a:solidFill>
                  <a:srgbClr val="EA4644"/>
                </a:solidFill>
                <a:latin typeface="Bookman Old Style" panose="02050604050505020204" pitchFamily="18" charset="0"/>
              </a:rPr>
              <a:t>Снови који наговјештавају </a:t>
            </a:r>
            <a:r>
              <a:rPr lang="sr-Cyrl-BA" sz="2800" dirty="0" smtClean="0">
                <a:solidFill>
                  <a:srgbClr val="EA4644"/>
                </a:solidFill>
                <a:latin typeface="Bookman Old Style" panose="02050604050505020204" pitchFamily="18" charset="0"/>
              </a:rPr>
              <a:t>смрт</a:t>
            </a:r>
            <a:r>
              <a:rPr lang="sr-Latn-RS" sz="2800" dirty="0" smtClean="0">
                <a:solidFill>
                  <a:srgbClr val="EA4644"/>
                </a:solidFill>
                <a:latin typeface="Bookman Old Style" panose="02050604050505020204" pitchFamily="18" charset="0"/>
              </a:rPr>
              <a:t>;</a:t>
            </a:r>
            <a:endParaRPr lang="sr-Cyrl-BA" sz="2800" dirty="0">
              <a:solidFill>
                <a:srgbClr val="EA4644"/>
              </a:solidFill>
              <a:latin typeface="Bookman Old Style" panose="02050604050505020204" pitchFamily="18" charset="0"/>
            </a:endParaRPr>
          </a:p>
          <a:p>
            <a:pPr marL="285750" indent="-285750">
              <a:buFont typeface="Calibri" panose="020F0502020204030204" pitchFamily="34" charset="0"/>
              <a:buChar char="∞"/>
            </a:pPr>
            <a:r>
              <a:rPr lang="sr-Cyrl-BA" sz="2800" dirty="0">
                <a:solidFill>
                  <a:srgbClr val="EA4644"/>
                </a:solidFill>
                <a:latin typeface="Bookman Old Style" panose="02050604050505020204" pitchFamily="18" charset="0"/>
              </a:rPr>
              <a:t>Када и коме се испуњавају </a:t>
            </a:r>
            <a:r>
              <a:rPr lang="sr-Cyrl-BA" sz="2800" dirty="0" smtClean="0">
                <a:solidFill>
                  <a:srgbClr val="EA4644"/>
                </a:solidFill>
                <a:latin typeface="Bookman Old Style" panose="02050604050505020204" pitchFamily="18" charset="0"/>
              </a:rPr>
              <a:t>снови</a:t>
            </a:r>
            <a:r>
              <a:rPr lang="sr-Latn-RS" sz="2800" dirty="0" smtClean="0">
                <a:solidFill>
                  <a:srgbClr val="EA4644"/>
                </a:solidFill>
                <a:latin typeface="Bookman Old Style" panose="02050604050505020204" pitchFamily="18" charset="0"/>
              </a:rPr>
              <a:t>;</a:t>
            </a:r>
            <a:endParaRPr lang="sr-Cyrl-BA" sz="2800" dirty="0">
              <a:solidFill>
                <a:srgbClr val="EA4644"/>
              </a:solidFill>
              <a:latin typeface="Bookman Old Style" panose="02050604050505020204" pitchFamily="18" charset="0"/>
            </a:endParaRPr>
          </a:p>
          <a:p>
            <a:pPr marL="285750" indent="-285750">
              <a:buFont typeface="Calibri" panose="020F0502020204030204" pitchFamily="34" charset="0"/>
              <a:buChar char="∞"/>
            </a:pPr>
            <a:r>
              <a:rPr lang="sr-Cyrl-BA" sz="2800" dirty="0">
                <a:solidFill>
                  <a:srgbClr val="EA4644"/>
                </a:solidFill>
                <a:latin typeface="Bookman Old Style" panose="02050604050505020204" pitchFamily="18" charset="0"/>
              </a:rPr>
              <a:t>Како се бранило од лошег </a:t>
            </a:r>
            <a:r>
              <a:rPr lang="sr-Cyrl-BA" sz="2800" dirty="0" smtClean="0">
                <a:solidFill>
                  <a:srgbClr val="EA4644"/>
                </a:solidFill>
                <a:latin typeface="Bookman Old Style" panose="02050604050505020204" pitchFamily="18" charset="0"/>
              </a:rPr>
              <a:t>претсказања</a:t>
            </a:r>
            <a:r>
              <a:rPr lang="sr-Latn-RS" sz="2800" dirty="0">
                <a:solidFill>
                  <a:srgbClr val="EA4644"/>
                </a:solidFill>
                <a:latin typeface="Bookman Old Style" panose="02050604050505020204" pitchFamily="18" charset="0"/>
              </a:rPr>
              <a:t>.</a:t>
            </a:r>
            <a:endParaRPr lang="hr-BA" sz="2800" dirty="0">
              <a:solidFill>
                <a:srgbClr val="EA4644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36623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2CC8B56D-613D-4E3C-A3D9-29E457279A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18613" y="4808204"/>
            <a:ext cx="8144267" cy="814427"/>
          </a:xfrm>
        </p:spPr>
        <p:txBody>
          <a:bodyPr>
            <a:normAutofit/>
          </a:bodyPr>
          <a:lstStyle/>
          <a:p>
            <a:r>
              <a:rPr lang="en-US" sz="800" dirty="0" err="1">
                <a:solidFill>
                  <a:schemeClr val="bg1"/>
                </a:solidFill>
              </a:rPr>
              <a:t>i</a:t>
            </a:r>
            <a:endParaRPr lang="hr-BA" sz="800" dirty="0">
              <a:solidFill>
                <a:schemeClr val="bg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78E2F65-34C8-401E-9EF2-6DEEA23D02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flipH="1">
            <a:off x="10354349" y="400842"/>
            <a:ext cx="45719" cy="45719"/>
          </a:xfrm>
        </p:spPr>
        <p:txBody>
          <a:bodyPr>
            <a:normAutofit fontScale="90000"/>
          </a:bodyPr>
          <a:lstStyle/>
          <a:p>
            <a:r>
              <a:rPr lang="en-US" sz="800" dirty="0" err="1"/>
              <a:t>i</a:t>
            </a:r>
            <a:endParaRPr lang="hr-BA" sz="8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965E8D0-B2B5-476E-8F22-31216CB632EE}"/>
              </a:ext>
            </a:extLst>
          </p:cNvPr>
          <p:cNvSpPr/>
          <p:nvPr/>
        </p:nvSpPr>
        <p:spPr>
          <a:xfrm>
            <a:off x="0" y="1476830"/>
            <a:ext cx="12192000" cy="2876845"/>
          </a:xfrm>
          <a:custGeom>
            <a:avLst/>
            <a:gdLst>
              <a:gd name="connsiteX0" fmla="*/ 0 w 12192000"/>
              <a:gd name="connsiteY0" fmla="*/ 0 h 2876845"/>
              <a:gd name="connsiteX1" fmla="*/ 336731 w 12192000"/>
              <a:gd name="connsiteY1" fmla="*/ 0 h 2876845"/>
              <a:gd name="connsiteX2" fmla="*/ 917303 w 12192000"/>
              <a:gd name="connsiteY2" fmla="*/ 0 h 2876845"/>
              <a:gd name="connsiteX3" fmla="*/ 1741714 w 12192000"/>
              <a:gd name="connsiteY3" fmla="*/ 0 h 2876845"/>
              <a:gd name="connsiteX4" fmla="*/ 2322286 w 12192000"/>
              <a:gd name="connsiteY4" fmla="*/ 0 h 2876845"/>
              <a:gd name="connsiteX5" fmla="*/ 2659017 w 12192000"/>
              <a:gd name="connsiteY5" fmla="*/ 0 h 2876845"/>
              <a:gd name="connsiteX6" fmla="*/ 2873829 w 12192000"/>
              <a:gd name="connsiteY6" fmla="*/ 0 h 2876845"/>
              <a:gd name="connsiteX7" fmla="*/ 3088640 w 12192000"/>
              <a:gd name="connsiteY7" fmla="*/ 0 h 2876845"/>
              <a:gd name="connsiteX8" fmla="*/ 3669211 w 12192000"/>
              <a:gd name="connsiteY8" fmla="*/ 0 h 2876845"/>
              <a:gd name="connsiteX9" fmla="*/ 4371703 w 12192000"/>
              <a:gd name="connsiteY9" fmla="*/ 0 h 2876845"/>
              <a:gd name="connsiteX10" fmla="*/ 5074194 w 12192000"/>
              <a:gd name="connsiteY10" fmla="*/ 0 h 2876845"/>
              <a:gd name="connsiteX11" fmla="*/ 5532846 w 12192000"/>
              <a:gd name="connsiteY11" fmla="*/ 0 h 2876845"/>
              <a:gd name="connsiteX12" fmla="*/ 6113417 w 12192000"/>
              <a:gd name="connsiteY12" fmla="*/ 0 h 2876845"/>
              <a:gd name="connsiteX13" fmla="*/ 6328229 w 12192000"/>
              <a:gd name="connsiteY13" fmla="*/ 0 h 2876845"/>
              <a:gd name="connsiteX14" fmla="*/ 6543040 w 12192000"/>
              <a:gd name="connsiteY14" fmla="*/ 0 h 2876845"/>
              <a:gd name="connsiteX15" fmla="*/ 6879771 w 12192000"/>
              <a:gd name="connsiteY15" fmla="*/ 0 h 2876845"/>
              <a:gd name="connsiteX16" fmla="*/ 7460343 w 12192000"/>
              <a:gd name="connsiteY16" fmla="*/ 0 h 2876845"/>
              <a:gd name="connsiteX17" fmla="*/ 8162834 w 12192000"/>
              <a:gd name="connsiteY17" fmla="*/ 0 h 2876845"/>
              <a:gd name="connsiteX18" fmla="*/ 8987246 w 12192000"/>
              <a:gd name="connsiteY18" fmla="*/ 0 h 2876845"/>
              <a:gd name="connsiteX19" fmla="*/ 9445897 w 12192000"/>
              <a:gd name="connsiteY19" fmla="*/ 0 h 2876845"/>
              <a:gd name="connsiteX20" fmla="*/ 9782629 w 12192000"/>
              <a:gd name="connsiteY20" fmla="*/ 0 h 2876845"/>
              <a:gd name="connsiteX21" fmla="*/ 10241280 w 12192000"/>
              <a:gd name="connsiteY21" fmla="*/ 0 h 2876845"/>
              <a:gd name="connsiteX22" fmla="*/ 10943771 w 12192000"/>
              <a:gd name="connsiteY22" fmla="*/ 0 h 2876845"/>
              <a:gd name="connsiteX23" fmla="*/ 11524343 w 12192000"/>
              <a:gd name="connsiteY23" fmla="*/ 0 h 2876845"/>
              <a:gd name="connsiteX24" fmla="*/ 12192000 w 12192000"/>
              <a:gd name="connsiteY24" fmla="*/ 0 h 2876845"/>
              <a:gd name="connsiteX25" fmla="*/ 12192000 w 12192000"/>
              <a:gd name="connsiteY25" fmla="*/ 632906 h 2876845"/>
              <a:gd name="connsiteX26" fmla="*/ 12192000 w 12192000"/>
              <a:gd name="connsiteY26" fmla="*/ 1208275 h 2876845"/>
              <a:gd name="connsiteX27" fmla="*/ 12192000 w 12192000"/>
              <a:gd name="connsiteY27" fmla="*/ 1754875 h 2876845"/>
              <a:gd name="connsiteX28" fmla="*/ 12192000 w 12192000"/>
              <a:gd name="connsiteY28" fmla="*/ 2243939 h 2876845"/>
              <a:gd name="connsiteX29" fmla="*/ 12192000 w 12192000"/>
              <a:gd name="connsiteY29" fmla="*/ 2876845 h 2876845"/>
              <a:gd name="connsiteX30" fmla="*/ 11367589 w 12192000"/>
              <a:gd name="connsiteY30" fmla="*/ 2876845 h 2876845"/>
              <a:gd name="connsiteX31" fmla="*/ 10787017 w 12192000"/>
              <a:gd name="connsiteY31" fmla="*/ 2876845 h 2876845"/>
              <a:gd name="connsiteX32" fmla="*/ 10084526 w 12192000"/>
              <a:gd name="connsiteY32" fmla="*/ 2876845 h 2876845"/>
              <a:gd name="connsiteX33" fmla="*/ 9747794 w 12192000"/>
              <a:gd name="connsiteY33" fmla="*/ 2876845 h 2876845"/>
              <a:gd name="connsiteX34" fmla="*/ 9289143 w 12192000"/>
              <a:gd name="connsiteY34" fmla="*/ 2876845 h 2876845"/>
              <a:gd name="connsiteX35" fmla="*/ 9074331 w 12192000"/>
              <a:gd name="connsiteY35" fmla="*/ 2876845 h 2876845"/>
              <a:gd name="connsiteX36" fmla="*/ 8371840 w 12192000"/>
              <a:gd name="connsiteY36" fmla="*/ 2876845 h 2876845"/>
              <a:gd name="connsiteX37" fmla="*/ 7791269 w 12192000"/>
              <a:gd name="connsiteY37" fmla="*/ 2876845 h 2876845"/>
              <a:gd name="connsiteX38" fmla="*/ 7454537 w 12192000"/>
              <a:gd name="connsiteY38" fmla="*/ 2876845 h 2876845"/>
              <a:gd name="connsiteX39" fmla="*/ 7117806 w 12192000"/>
              <a:gd name="connsiteY39" fmla="*/ 2876845 h 2876845"/>
              <a:gd name="connsiteX40" fmla="*/ 6415314 w 12192000"/>
              <a:gd name="connsiteY40" fmla="*/ 2876845 h 2876845"/>
              <a:gd name="connsiteX41" fmla="*/ 5712823 w 12192000"/>
              <a:gd name="connsiteY41" fmla="*/ 2876845 h 2876845"/>
              <a:gd name="connsiteX42" fmla="*/ 5132251 w 12192000"/>
              <a:gd name="connsiteY42" fmla="*/ 2876845 h 2876845"/>
              <a:gd name="connsiteX43" fmla="*/ 4795520 w 12192000"/>
              <a:gd name="connsiteY43" fmla="*/ 2876845 h 2876845"/>
              <a:gd name="connsiteX44" fmla="*/ 4214949 w 12192000"/>
              <a:gd name="connsiteY44" fmla="*/ 2876845 h 2876845"/>
              <a:gd name="connsiteX45" fmla="*/ 3512457 w 12192000"/>
              <a:gd name="connsiteY45" fmla="*/ 2876845 h 2876845"/>
              <a:gd name="connsiteX46" fmla="*/ 3053806 w 12192000"/>
              <a:gd name="connsiteY46" fmla="*/ 2876845 h 2876845"/>
              <a:gd name="connsiteX47" fmla="*/ 2595154 w 12192000"/>
              <a:gd name="connsiteY47" fmla="*/ 2876845 h 2876845"/>
              <a:gd name="connsiteX48" fmla="*/ 1770743 w 12192000"/>
              <a:gd name="connsiteY48" fmla="*/ 2876845 h 2876845"/>
              <a:gd name="connsiteX49" fmla="*/ 1312091 w 12192000"/>
              <a:gd name="connsiteY49" fmla="*/ 2876845 h 2876845"/>
              <a:gd name="connsiteX50" fmla="*/ 853440 w 12192000"/>
              <a:gd name="connsiteY50" fmla="*/ 2876845 h 2876845"/>
              <a:gd name="connsiteX51" fmla="*/ 516709 w 12192000"/>
              <a:gd name="connsiteY51" fmla="*/ 2876845 h 2876845"/>
              <a:gd name="connsiteX52" fmla="*/ 0 w 12192000"/>
              <a:gd name="connsiteY52" fmla="*/ 2876845 h 2876845"/>
              <a:gd name="connsiteX53" fmla="*/ 0 w 12192000"/>
              <a:gd name="connsiteY53" fmla="*/ 2301476 h 2876845"/>
              <a:gd name="connsiteX54" fmla="*/ 0 w 12192000"/>
              <a:gd name="connsiteY54" fmla="*/ 1812412 h 2876845"/>
              <a:gd name="connsiteX55" fmla="*/ 0 w 12192000"/>
              <a:gd name="connsiteY55" fmla="*/ 1294580 h 2876845"/>
              <a:gd name="connsiteX56" fmla="*/ 0 w 12192000"/>
              <a:gd name="connsiteY56" fmla="*/ 747980 h 2876845"/>
              <a:gd name="connsiteX57" fmla="*/ 0 w 12192000"/>
              <a:gd name="connsiteY57" fmla="*/ 0 h 2876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2192000" h="2876845" fill="none" extrusionOk="0">
                <a:moveTo>
                  <a:pt x="0" y="0"/>
                </a:moveTo>
                <a:cubicBezTo>
                  <a:pt x="142760" y="-148"/>
                  <a:pt x="184601" y="64"/>
                  <a:pt x="336731" y="0"/>
                </a:cubicBezTo>
                <a:cubicBezTo>
                  <a:pt x="488861" y="-64"/>
                  <a:pt x="633285" y="11680"/>
                  <a:pt x="917303" y="0"/>
                </a:cubicBezTo>
                <a:cubicBezTo>
                  <a:pt x="1201321" y="-11680"/>
                  <a:pt x="1490046" y="75088"/>
                  <a:pt x="1741714" y="0"/>
                </a:cubicBezTo>
                <a:cubicBezTo>
                  <a:pt x="1993382" y="-75088"/>
                  <a:pt x="2202247" y="14684"/>
                  <a:pt x="2322286" y="0"/>
                </a:cubicBezTo>
                <a:cubicBezTo>
                  <a:pt x="2442325" y="-14684"/>
                  <a:pt x="2541633" y="26301"/>
                  <a:pt x="2659017" y="0"/>
                </a:cubicBezTo>
                <a:cubicBezTo>
                  <a:pt x="2776401" y="-26301"/>
                  <a:pt x="2774809" y="4979"/>
                  <a:pt x="2873829" y="0"/>
                </a:cubicBezTo>
                <a:cubicBezTo>
                  <a:pt x="2972849" y="-4979"/>
                  <a:pt x="3001860" y="21464"/>
                  <a:pt x="3088640" y="0"/>
                </a:cubicBezTo>
                <a:cubicBezTo>
                  <a:pt x="3175420" y="-21464"/>
                  <a:pt x="3533141" y="43843"/>
                  <a:pt x="3669211" y="0"/>
                </a:cubicBezTo>
                <a:cubicBezTo>
                  <a:pt x="3805281" y="-43843"/>
                  <a:pt x="4177506" y="33998"/>
                  <a:pt x="4371703" y="0"/>
                </a:cubicBezTo>
                <a:cubicBezTo>
                  <a:pt x="4565900" y="-33998"/>
                  <a:pt x="4761599" y="56584"/>
                  <a:pt x="5074194" y="0"/>
                </a:cubicBezTo>
                <a:cubicBezTo>
                  <a:pt x="5386789" y="-56584"/>
                  <a:pt x="5365768" y="3402"/>
                  <a:pt x="5532846" y="0"/>
                </a:cubicBezTo>
                <a:cubicBezTo>
                  <a:pt x="5699924" y="-3402"/>
                  <a:pt x="5994996" y="53599"/>
                  <a:pt x="6113417" y="0"/>
                </a:cubicBezTo>
                <a:cubicBezTo>
                  <a:pt x="6231838" y="-53599"/>
                  <a:pt x="6223906" y="7791"/>
                  <a:pt x="6328229" y="0"/>
                </a:cubicBezTo>
                <a:cubicBezTo>
                  <a:pt x="6432552" y="-7791"/>
                  <a:pt x="6463180" y="25539"/>
                  <a:pt x="6543040" y="0"/>
                </a:cubicBezTo>
                <a:cubicBezTo>
                  <a:pt x="6622900" y="-25539"/>
                  <a:pt x="6735968" y="39397"/>
                  <a:pt x="6879771" y="0"/>
                </a:cubicBezTo>
                <a:cubicBezTo>
                  <a:pt x="7023574" y="-39397"/>
                  <a:pt x="7301575" y="63473"/>
                  <a:pt x="7460343" y="0"/>
                </a:cubicBezTo>
                <a:cubicBezTo>
                  <a:pt x="7619111" y="-63473"/>
                  <a:pt x="7871698" y="41784"/>
                  <a:pt x="8162834" y="0"/>
                </a:cubicBezTo>
                <a:cubicBezTo>
                  <a:pt x="8453970" y="-41784"/>
                  <a:pt x="8589492" y="55848"/>
                  <a:pt x="8987246" y="0"/>
                </a:cubicBezTo>
                <a:cubicBezTo>
                  <a:pt x="9385000" y="-55848"/>
                  <a:pt x="9296319" y="37127"/>
                  <a:pt x="9445897" y="0"/>
                </a:cubicBezTo>
                <a:cubicBezTo>
                  <a:pt x="9595475" y="-37127"/>
                  <a:pt x="9646549" y="21029"/>
                  <a:pt x="9782629" y="0"/>
                </a:cubicBezTo>
                <a:cubicBezTo>
                  <a:pt x="9918709" y="-21029"/>
                  <a:pt x="10019848" y="44269"/>
                  <a:pt x="10241280" y="0"/>
                </a:cubicBezTo>
                <a:cubicBezTo>
                  <a:pt x="10462712" y="-44269"/>
                  <a:pt x="10667138" y="16759"/>
                  <a:pt x="10943771" y="0"/>
                </a:cubicBezTo>
                <a:cubicBezTo>
                  <a:pt x="11220404" y="-16759"/>
                  <a:pt x="11352626" y="33553"/>
                  <a:pt x="11524343" y="0"/>
                </a:cubicBezTo>
                <a:cubicBezTo>
                  <a:pt x="11696060" y="-33553"/>
                  <a:pt x="11993900" y="22207"/>
                  <a:pt x="12192000" y="0"/>
                </a:cubicBezTo>
                <a:cubicBezTo>
                  <a:pt x="12231244" y="242039"/>
                  <a:pt x="12119603" y="483347"/>
                  <a:pt x="12192000" y="632906"/>
                </a:cubicBezTo>
                <a:cubicBezTo>
                  <a:pt x="12264397" y="782465"/>
                  <a:pt x="12176275" y="961167"/>
                  <a:pt x="12192000" y="1208275"/>
                </a:cubicBezTo>
                <a:cubicBezTo>
                  <a:pt x="12207725" y="1455383"/>
                  <a:pt x="12147236" y="1529849"/>
                  <a:pt x="12192000" y="1754875"/>
                </a:cubicBezTo>
                <a:cubicBezTo>
                  <a:pt x="12236764" y="1979901"/>
                  <a:pt x="12160950" y="2029686"/>
                  <a:pt x="12192000" y="2243939"/>
                </a:cubicBezTo>
                <a:cubicBezTo>
                  <a:pt x="12223050" y="2458192"/>
                  <a:pt x="12189776" y="2731040"/>
                  <a:pt x="12192000" y="2876845"/>
                </a:cubicBezTo>
                <a:cubicBezTo>
                  <a:pt x="11963665" y="2950293"/>
                  <a:pt x="11543576" y="2823724"/>
                  <a:pt x="11367589" y="2876845"/>
                </a:cubicBezTo>
                <a:cubicBezTo>
                  <a:pt x="11191602" y="2929966"/>
                  <a:pt x="11044499" y="2844420"/>
                  <a:pt x="10787017" y="2876845"/>
                </a:cubicBezTo>
                <a:cubicBezTo>
                  <a:pt x="10529535" y="2909270"/>
                  <a:pt x="10289826" y="2805989"/>
                  <a:pt x="10084526" y="2876845"/>
                </a:cubicBezTo>
                <a:cubicBezTo>
                  <a:pt x="9879226" y="2947701"/>
                  <a:pt x="9849441" y="2862604"/>
                  <a:pt x="9747794" y="2876845"/>
                </a:cubicBezTo>
                <a:cubicBezTo>
                  <a:pt x="9646147" y="2891086"/>
                  <a:pt x="9389576" y="2858355"/>
                  <a:pt x="9289143" y="2876845"/>
                </a:cubicBezTo>
                <a:cubicBezTo>
                  <a:pt x="9188710" y="2895335"/>
                  <a:pt x="9156516" y="2859339"/>
                  <a:pt x="9074331" y="2876845"/>
                </a:cubicBezTo>
                <a:cubicBezTo>
                  <a:pt x="8992146" y="2894351"/>
                  <a:pt x="8641906" y="2866898"/>
                  <a:pt x="8371840" y="2876845"/>
                </a:cubicBezTo>
                <a:cubicBezTo>
                  <a:pt x="8101774" y="2886792"/>
                  <a:pt x="8019298" y="2867737"/>
                  <a:pt x="7791269" y="2876845"/>
                </a:cubicBezTo>
                <a:cubicBezTo>
                  <a:pt x="7563240" y="2885953"/>
                  <a:pt x="7549177" y="2870010"/>
                  <a:pt x="7454537" y="2876845"/>
                </a:cubicBezTo>
                <a:cubicBezTo>
                  <a:pt x="7359897" y="2883680"/>
                  <a:pt x="7243709" y="2843824"/>
                  <a:pt x="7117806" y="2876845"/>
                </a:cubicBezTo>
                <a:cubicBezTo>
                  <a:pt x="6991903" y="2909866"/>
                  <a:pt x="6717062" y="2804952"/>
                  <a:pt x="6415314" y="2876845"/>
                </a:cubicBezTo>
                <a:cubicBezTo>
                  <a:pt x="6113566" y="2948738"/>
                  <a:pt x="5926703" y="2867383"/>
                  <a:pt x="5712823" y="2876845"/>
                </a:cubicBezTo>
                <a:cubicBezTo>
                  <a:pt x="5498943" y="2886307"/>
                  <a:pt x="5310049" y="2842997"/>
                  <a:pt x="5132251" y="2876845"/>
                </a:cubicBezTo>
                <a:cubicBezTo>
                  <a:pt x="4954453" y="2910693"/>
                  <a:pt x="4959523" y="2845091"/>
                  <a:pt x="4795520" y="2876845"/>
                </a:cubicBezTo>
                <a:cubicBezTo>
                  <a:pt x="4631517" y="2908599"/>
                  <a:pt x="4406904" y="2835165"/>
                  <a:pt x="4214949" y="2876845"/>
                </a:cubicBezTo>
                <a:cubicBezTo>
                  <a:pt x="4022994" y="2918525"/>
                  <a:pt x="3699148" y="2843901"/>
                  <a:pt x="3512457" y="2876845"/>
                </a:cubicBezTo>
                <a:cubicBezTo>
                  <a:pt x="3325766" y="2909789"/>
                  <a:pt x="3191919" y="2854343"/>
                  <a:pt x="3053806" y="2876845"/>
                </a:cubicBezTo>
                <a:cubicBezTo>
                  <a:pt x="2915693" y="2899347"/>
                  <a:pt x="2767062" y="2828810"/>
                  <a:pt x="2595154" y="2876845"/>
                </a:cubicBezTo>
                <a:cubicBezTo>
                  <a:pt x="2423246" y="2924880"/>
                  <a:pt x="2140483" y="2873326"/>
                  <a:pt x="1770743" y="2876845"/>
                </a:cubicBezTo>
                <a:cubicBezTo>
                  <a:pt x="1401003" y="2880364"/>
                  <a:pt x="1480727" y="2854561"/>
                  <a:pt x="1312091" y="2876845"/>
                </a:cubicBezTo>
                <a:cubicBezTo>
                  <a:pt x="1143455" y="2899129"/>
                  <a:pt x="985196" y="2838547"/>
                  <a:pt x="853440" y="2876845"/>
                </a:cubicBezTo>
                <a:cubicBezTo>
                  <a:pt x="721684" y="2915143"/>
                  <a:pt x="677495" y="2852465"/>
                  <a:pt x="516709" y="2876845"/>
                </a:cubicBezTo>
                <a:cubicBezTo>
                  <a:pt x="355923" y="2901225"/>
                  <a:pt x="172962" y="2824333"/>
                  <a:pt x="0" y="2876845"/>
                </a:cubicBezTo>
                <a:cubicBezTo>
                  <a:pt x="-44163" y="2708507"/>
                  <a:pt x="37577" y="2459952"/>
                  <a:pt x="0" y="2301476"/>
                </a:cubicBezTo>
                <a:cubicBezTo>
                  <a:pt x="-37577" y="2143000"/>
                  <a:pt x="46628" y="2001708"/>
                  <a:pt x="0" y="1812412"/>
                </a:cubicBezTo>
                <a:cubicBezTo>
                  <a:pt x="-46628" y="1623116"/>
                  <a:pt x="42847" y="1432266"/>
                  <a:pt x="0" y="1294580"/>
                </a:cubicBezTo>
                <a:cubicBezTo>
                  <a:pt x="-42847" y="1156894"/>
                  <a:pt x="11962" y="924010"/>
                  <a:pt x="0" y="747980"/>
                </a:cubicBezTo>
                <a:cubicBezTo>
                  <a:pt x="-11962" y="571950"/>
                  <a:pt x="88934" y="333513"/>
                  <a:pt x="0" y="0"/>
                </a:cubicBezTo>
                <a:close/>
              </a:path>
              <a:path w="12192000" h="2876845" stroke="0" extrusionOk="0">
                <a:moveTo>
                  <a:pt x="0" y="0"/>
                </a:moveTo>
                <a:cubicBezTo>
                  <a:pt x="79896" y="-14327"/>
                  <a:pt x="251423" y="31584"/>
                  <a:pt x="336731" y="0"/>
                </a:cubicBezTo>
                <a:cubicBezTo>
                  <a:pt x="422039" y="-31584"/>
                  <a:pt x="716243" y="52855"/>
                  <a:pt x="917303" y="0"/>
                </a:cubicBezTo>
                <a:cubicBezTo>
                  <a:pt x="1118363" y="-52855"/>
                  <a:pt x="1131180" y="28455"/>
                  <a:pt x="1254034" y="0"/>
                </a:cubicBezTo>
                <a:cubicBezTo>
                  <a:pt x="1376888" y="-28455"/>
                  <a:pt x="1501061" y="21022"/>
                  <a:pt x="1590766" y="0"/>
                </a:cubicBezTo>
                <a:cubicBezTo>
                  <a:pt x="1680471" y="-21022"/>
                  <a:pt x="1820897" y="17989"/>
                  <a:pt x="1927497" y="0"/>
                </a:cubicBezTo>
                <a:cubicBezTo>
                  <a:pt x="2034097" y="-17989"/>
                  <a:pt x="2300140" y="52328"/>
                  <a:pt x="2629989" y="0"/>
                </a:cubicBezTo>
                <a:cubicBezTo>
                  <a:pt x="2959838" y="-52328"/>
                  <a:pt x="2807107" y="21718"/>
                  <a:pt x="2966720" y="0"/>
                </a:cubicBezTo>
                <a:cubicBezTo>
                  <a:pt x="3126333" y="-21718"/>
                  <a:pt x="3329923" y="6391"/>
                  <a:pt x="3669211" y="0"/>
                </a:cubicBezTo>
                <a:cubicBezTo>
                  <a:pt x="4008499" y="-6391"/>
                  <a:pt x="4285317" y="70907"/>
                  <a:pt x="4493623" y="0"/>
                </a:cubicBezTo>
                <a:cubicBezTo>
                  <a:pt x="4701929" y="-70907"/>
                  <a:pt x="4663503" y="3597"/>
                  <a:pt x="4708434" y="0"/>
                </a:cubicBezTo>
                <a:cubicBezTo>
                  <a:pt x="4753365" y="-3597"/>
                  <a:pt x="4961246" y="22716"/>
                  <a:pt x="5167086" y="0"/>
                </a:cubicBezTo>
                <a:cubicBezTo>
                  <a:pt x="5372926" y="-22716"/>
                  <a:pt x="5744459" y="33690"/>
                  <a:pt x="5991497" y="0"/>
                </a:cubicBezTo>
                <a:cubicBezTo>
                  <a:pt x="6238535" y="-33690"/>
                  <a:pt x="6384030" y="31537"/>
                  <a:pt x="6693989" y="0"/>
                </a:cubicBezTo>
                <a:cubicBezTo>
                  <a:pt x="7003948" y="-31537"/>
                  <a:pt x="7206307" y="76730"/>
                  <a:pt x="7396480" y="0"/>
                </a:cubicBezTo>
                <a:cubicBezTo>
                  <a:pt x="7586653" y="-76730"/>
                  <a:pt x="7756089" y="19271"/>
                  <a:pt x="7977051" y="0"/>
                </a:cubicBezTo>
                <a:cubicBezTo>
                  <a:pt x="8198013" y="-19271"/>
                  <a:pt x="8120346" y="10199"/>
                  <a:pt x="8191863" y="0"/>
                </a:cubicBezTo>
                <a:cubicBezTo>
                  <a:pt x="8263380" y="-10199"/>
                  <a:pt x="8662730" y="83945"/>
                  <a:pt x="8894354" y="0"/>
                </a:cubicBezTo>
                <a:cubicBezTo>
                  <a:pt x="9125978" y="-83945"/>
                  <a:pt x="9123666" y="16625"/>
                  <a:pt x="9231086" y="0"/>
                </a:cubicBezTo>
                <a:cubicBezTo>
                  <a:pt x="9338506" y="-16625"/>
                  <a:pt x="9660263" y="13707"/>
                  <a:pt x="9933577" y="0"/>
                </a:cubicBezTo>
                <a:cubicBezTo>
                  <a:pt x="10206891" y="-13707"/>
                  <a:pt x="10340119" y="9180"/>
                  <a:pt x="10636069" y="0"/>
                </a:cubicBezTo>
                <a:cubicBezTo>
                  <a:pt x="10932019" y="-9180"/>
                  <a:pt x="10826265" y="23167"/>
                  <a:pt x="10972800" y="0"/>
                </a:cubicBezTo>
                <a:cubicBezTo>
                  <a:pt x="11119335" y="-23167"/>
                  <a:pt x="11410723" y="46234"/>
                  <a:pt x="11675291" y="0"/>
                </a:cubicBezTo>
                <a:cubicBezTo>
                  <a:pt x="11939859" y="-46234"/>
                  <a:pt x="12021911" y="1636"/>
                  <a:pt x="12192000" y="0"/>
                </a:cubicBezTo>
                <a:cubicBezTo>
                  <a:pt x="12228535" y="168302"/>
                  <a:pt x="12146634" y="356544"/>
                  <a:pt x="12192000" y="604137"/>
                </a:cubicBezTo>
                <a:cubicBezTo>
                  <a:pt x="12237366" y="851730"/>
                  <a:pt x="12155557" y="1041735"/>
                  <a:pt x="12192000" y="1208275"/>
                </a:cubicBezTo>
                <a:cubicBezTo>
                  <a:pt x="12228443" y="1374815"/>
                  <a:pt x="12140621" y="1531392"/>
                  <a:pt x="12192000" y="1697339"/>
                </a:cubicBezTo>
                <a:cubicBezTo>
                  <a:pt x="12243379" y="1863286"/>
                  <a:pt x="12149548" y="2142280"/>
                  <a:pt x="12192000" y="2301476"/>
                </a:cubicBezTo>
                <a:cubicBezTo>
                  <a:pt x="12234452" y="2460672"/>
                  <a:pt x="12170673" y="2708379"/>
                  <a:pt x="12192000" y="2876845"/>
                </a:cubicBezTo>
                <a:cubicBezTo>
                  <a:pt x="11917722" y="2896257"/>
                  <a:pt x="11820454" y="2848111"/>
                  <a:pt x="11489509" y="2876845"/>
                </a:cubicBezTo>
                <a:cubicBezTo>
                  <a:pt x="11158564" y="2905579"/>
                  <a:pt x="11237899" y="2850712"/>
                  <a:pt x="11030857" y="2876845"/>
                </a:cubicBezTo>
                <a:cubicBezTo>
                  <a:pt x="10823815" y="2902978"/>
                  <a:pt x="10581203" y="2819061"/>
                  <a:pt x="10450286" y="2876845"/>
                </a:cubicBezTo>
                <a:cubicBezTo>
                  <a:pt x="10319369" y="2934629"/>
                  <a:pt x="10192297" y="2870428"/>
                  <a:pt x="10113554" y="2876845"/>
                </a:cubicBezTo>
                <a:cubicBezTo>
                  <a:pt x="10034811" y="2883262"/>
                  <a:pt x="9741859" y="2861909"/>
                  <a:pt x="9532983" y="2876845"/>
                </a:cubicBezTo>
                <a:cubicBezTo>
                  <a:pt x="9324107" y="2891781"/>
                  <a:pt x="9102941" y="2871482"/>
                  <a:pt x="8952411" y="2876845"/>
                </a:cubicBezTo>
                <a:cubicBezTo>
                  <a:pt x="8801881" y="2882208"/>
                  <a:pt x="8512218" y="2840245"/>
                  <a:pt x="8371840" y="2876845"/>
                </a:cubicBezTo>
                <a:cubicBezTo>
                  <a:pt x="8231462" y="2913445"/>
                  <a:pt x="8128835" y="2843155"/>
                  <a:pt x="8035109" y="2876845"/>
                </a:cubicBezTo>
                <a:cubicBezTo>
                  <a:pt x="7941383" y="2910535"/>
                  <a:pt x="7703253" y="2820245"/>
                  <a:pt x="7454537" y="2876845"/>
                </a:cubicBezTo>
                <a:cubicBezTo>
                  <a:pt x="7205821" y="2933445"/>
                  <a:pt x="7232472" y="2866052"/>
                  <a:pt x="7117806" y="2876845"/>
                </a:cubicBezTo>
                <a:cubicBezTo>
                  <a:pt x="7003140" y="2887638"/>
                  <a:pt x="6576692" y="2875577"/>
                  <a:pt x="6415314" y="2876845"/>
                </a:cubicBezTo>
                <a:cubicBezTo>
                  <a:pt x="6253936" y="2878113"/>
                  <a:pt x="6117092" y="2856662"/>
                  <a:pt x="5956663" y="2876845"/>
                </a:cubicBezTo>
                <a:cubicBezTo>
                  <a:pt x="5796234" y="2897028"/>
                  <a:pt x="5684951" y="2822290"/>
                  <a:pt x="5498011" y="2876845"/>
                </a:cubicBezTo>
                <a:cubicBezTo>
                  <a:pt x="5311071" y="2931400"/>
                  <a:pt x="5371138" y="2853204"/>
                  <a:pt x="5283200" y="2876845"/>
                </a:cubicBezTo>
                <a:cubicBezTo>
                  <a:pt x="5195262" y="2900486"/>
                  <a:pt x="4842270" y="2807618"/>
                  <a:pt x="4458789" y="2876845"/>
                </a:cubicBezTo>
                <a:cubicBezTo>
                  <a:pt x="4075308" y="2946072"/>
                  <a:pt x="3984243" y="2841010"/>
                  <a:pt x="3756297" y="2876845"/>
                </a:cubicBezTo>
                <a:cubicBezTo>
                  <a:pt x="3528351" y="2912680"/>
                  <a:pt x="3301843" y="2830286"/>
                  <a:pt x="3175726" y="2876845"/>
                </a:cubicBezTo>
                <a:cubicBezTo>
                  <a:pt x="3049609" y="2923404"/>
                  <a:pt x="2566404" y="2834048"/>
                  <a:pt x="2351314" y="2876845"/>
                </a:cubicBezTo>
                <a:cubicBezTo>
                  <a:pt x="2136224" y="2919642"/>
                  <a:pt x="2024776" y="2835540"/>
                  <a:pt x="1770743" y="2876845"/>
                </a:cubicBezTo>
                <a:cubicBezTo>
                  <a:pt x="1516710" y="2918150"/>
                  <a:pt x="1398380" y="2863652"/>
                  <a:pt x="1068251" y="2876845"/>
                </a:cubicBezTo>
                <a:cubicBezTo>
                  <a:pt x="738122" y="2890038"/>
                  <a:pt x="878365" y="2864680"/>
                  <a:pt x="731520" y="2876845"/>
                </a:cubicBezTo>
                <a:cubicBezTo>
                  <a:pt x="584675" y="2889010"/>
                  <a:pt x="213669" y="2812592"/>
                  <a:pt x="0" y="2876845"/>
                </a:cubicBezTo>
                <a:cubicBezTo>
                  <a:pt x="-44569" y="2604916"/>
                  <a:pt x="29204" y="2490704"/>
                  <a:pt x="0" y="2330244"/>
                </a:cubicBezTo>
                <a:cubicBezTo>
                  <a:pt x="-29204" y="2169784"/>
                  <a:pt x="9585" y="1983264"/>
                  <a:pt x="0" y="1812412"/>
                </a:cubicBezTo>
                <a:cubicBezTo>
                  <a:pt x="-9585" y="1641560"/>
                  <a:pt x="42711" y="1459515"/>
                  <a:pt x="0" y="1237043"/>
                </a:cubicBezTo>
                <a:cubicBezTo>
                  <a:pt x="-42711" y="1014571"/>
                  <a:pt x="61075" y="790322"/>
                  <a:pt x="0" y="604137"/>
                </a:cubicBezTo>
                <a:cubicBezTo>
                  <a:pt x="-61075" y="417952"/>
                  <a:pt x="13863" y="176298"/>
                  <a:pt x="0" y="0"/>
                </a:cubicBezTo>
                <a:close/>
              </a:path>
            </a:pathLst>
          </a:custGeom>
          <a:gradFill flip="none" rotWithShape="1">
            <a:gsLst>
              <a:gs pos="100000">
                <a:srgbClr val="FF2F15"/>
              </a:gs>
              <a:gs pos="47000">
                <a:srgbClr val="E3D0C2"/>
              </a:gs>
              <a:gs pos="0">
                <a:srgbClr val="FDAE2B"/>
              </a:gs>
            </a:gsLst>
            <a:lin ang="10800000" scaled="1"/>
            <a:tileRect/>
          </a:gradFill>
          <a:ln>
            <a:solidFill>
              <a:schemeClr val="accent2">
                <a:lumMod val="50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60822516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BA" sz="6600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ХВАЛА НА ПА</a:t>
            </a:r>
            <a:r>
              <a:rPr lang="sr-Cyrl-RS" sz="6600" dirty="0">
                <a:solidFill>
                  <a:schemeClr val="accent2">
                    <a:lumMod val="50000"/>
                  </a:schemeClr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</a:rPr>
              <a:t>Ж</a:t>
            </a:r>
            <a:r>
              <a:rPr lang="sr-Cyrl-BA" sz="6600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ЊИ!</a:t>
            </a:r>
            <a:endParaRPr lang="hr-BA" sz="6600" dirty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855073"/>
      </p:ext>
    </p:extLst>
  </p:cSld>
  <p:clrMapOvr>
    <a:masterClrMapping/>
  </p:clrMapOvr>
</p:sld>
</file>

<file path=ppt/theme/theme1.xml><?xml version="1.0" encoding="utf-8"?>
<a:theme xmlns:a="http://schemas.openxmlformats.org/drawingml/2006/main" name="160245-books-template-16x9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160245-books-template-16x9</Template>
  <TotalTime>216</TotalTime>
  <Words>179</Words>
  <Application>Microsoft Office PowerPoint</Application>
  <PresentationFormat>Widescreen</PresentationFormat>
  <Paragraphs>35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Bookman Old Style</vt:lpstr>
      <vt:lpstr>Calibri</vt:lpstr>
      <vt:lpstr>Times New Roman</vt:lpstr>
      <vt:lpstr>160245-books-template-16x9</vt:lpstr>
      <vt:lpstr>СНОВИ У ТРАДИЦИЈСКОЈ КУЛТУРИ</vt:lpstr>
      <vt:lpstr>Аутор: Милица Ђукић, Гимназија – општи смјер, Пале Ментор: др Смиљана Ђорђевић Белић </vt:lpstr>
      <vt:lpstr>У овом раду су разматрани обичаји и вјеровања везани за снове, као и фолклорно тумачење симболике снова. Осим интерпретације грађе из етнографске и фолклористичке литературе, представљен је и анализиран материјал који сам прикупила у самосталним теренским истраживањима, обављеним у току 2021. године у околини Источног Сарајева.</vt:lpstr>
      <vt:lpstr>УВОД</vt:lpstr>
      <vt:lpstr>САН У ТРАДИЦИЈСКОЈ КУЛТУРИ</vt:lpstr>
      <vt:lpstr>  Вјеровања, савјети, забране и ритуали везани са снове </vt:lpstr>
      <vt:lpstr>PowerPoint Presentation</vt:lpstr>
      <vt:lpstr>PowerPoint Presentation</vt:lpstr>
      <vt:lpstr>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СНОВИ У ТРАДИЦИЈСКОЈ КУЛТУРИ</dc:title>
  <dc:creator>Milica</dc:creator>
  <cp:lastModifiedBy>Korisnik</cp:lastModifiedBy>
  <cp:revision>14</cp:revision>
  <dcterms:created xsi:type="dcterms:W3CDTF">2021-12-03T14:13:24Z</dcterms:created>
  <dcterms:modified xsi:type="dcterms:W3CDTF">2024-10-30T09:58:13Z</dcterms:modified>
</cp:coreProperties>
</file>