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3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29856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598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8429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9531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53924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843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3835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2834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9409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0375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6464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1E18-80D7-430E-B864-5C437EDBE5CB}" type="datetimeFigureOut">
              <a:rPr lang="sr-Latn-BA" smtClean="0"/>
              <a:pPr/>
              <a:t>18.10.2024.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466C-A0E6-406F-9859-D9EFE7FC87CE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3939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4062" y="2836983"/>
            <a:ext cx="10855569" cy="113713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sr-Cyrl-BA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 </a:t>
            </a:r>
            <a:r>
              <a:rPr lang="sr-Cyrl-BA" sz="3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задужбинарства у народним епским </a:t>
            </a:r>
            <a:r>
              <a:rPr lang="sr-Cyrl-BA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пјесмама о Косовском боју</a:t>
            </a:r>
            <a:endParaRPr lang="sr-Latn-BA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769" y="222737"/>
            <a:ext cx="11054862" cy="21891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r-Cyrl-R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Млади и србистика</a:t>
            </a:r>
          </a:p>
          <a:p>
            <a:pPr>
              <a:spcBef>
                <a:spcPts val="0"/>
              </a:spcBef>
            </a:pPr>
            <a:r>
              <a:rPr lang="sr-Cyrl-R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Фолклористички камп</a:t>
            </a:r>
            <a:endParaRPr lang="sr-Cyrl-B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sr-Cyrl-R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sr-Cyrl-RS" sz="2000" b="1" dirty="0" smtClean="0">
                <a:latin typeface="Times New Roman" pitchFamily="18" charset="0"/>
                <a:cs typeface="Times New Roman" pitchFamily="18" charset="0"/>
              </a:rPr>
              <a:t>Милица Врачар</a:t>
            </a:r>
          </a:p>
          <a:p>
            <a:pPr algn="l">
              <a:spcBef>
                <a:spcPts val="0"/>
              </a:spcBef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Медицинска школа, Бања Лука,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Cyrl-BA" sz="2000" dirty="0" smtClean="0">
                <a:latin typeface="Times New Roman" pitchFamily="18" charset="0"/>
                <a:cs typeface="Times New Roman" pitchFamily="18" charset="0"/>
              </a:rPr>
              <a:t> разред</a:t>
            </a:r>
            <a:endParaRPr lang="sr-Cyrl-R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Ментор: мср Дејан Илић</a:t>
            </a:r>
          </a:p>
          <a:p>
            <a:pPr algn="l">
              <a:spcBef>
                <a:spcPts val="0"/>
              </a:spcBef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Институт за књижевност и уметност, Београд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sr-Latn-BA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3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323" y="265043"/>
            <a:ext cx="8078209" cy="63875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Правци и</a:t>
            </a:r>
            <a:r>
              <a:rPr lang="sr-Cyrl-B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страживања:</a:t>
            </a:r>
          </a:p>
          <a:p>
            <a:pPr algn="ctr"/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Косовска битка - централна тема српске усмене епике</a:t>
            </a: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Примарни и секундарни мотиви у пјесмама 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косовског тематско-мотивског круга</a:t>
            </a:r>
            <a:endParaRPr lang="sr-Cyrl-BA" sz="2300" strike="sngStrike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Задужбина као свака активност усмјерена ка спасењу душе</a:t>
            </a: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Акценат на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варијантама зидања </a:t>
            </a:r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Раванице</a:t>
            </a:r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Избор небеског царства и старање о души</a:t>
            </a:r>
            <a:endParaRPr lang="en-U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Задужбина у ширем смислу ријечи</a:t>
            </a: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538" y="836925"/>
            <a:ext cx="3106686" cy="1982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077" y="3843640"/>
            <a:ext cx="3327147" cy="22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046" y="182880"/>
            <a:ext cx="10515600" cy="64099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r-Cyrl-BA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ЗИДАЊЕ РАВАНИЦЕ</a:t>
            </a:r>
            <a:r>
              <a:rPr lang="sr-Cyrl-BA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Cyrl-BA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Милица подстиче Лазара да зида задужбину по угледу на Немањиће</a:t>
            </a:r>
            <a:endParaRPr lang="sr-Latn-R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 остаде у столу њиноме / А не гради нигђе  задужбине; / Ето нама неће пристат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 /</a:t>
            </a:r>
            <a:b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за здравље ни за нашу душу, / А ни нама, ни коме нашему”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,35)</a:t>
            </a:r>
            <a:endParaRPr lang="sr-Cyrl-B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Раскошна задужбина – достојна да се у њој слави Бог</a:t>
            </a:r>
            <a:endParaRPr lang="sr-Latn-R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Покрићу је жеженијем златом, / Поднизати дробнијем бисером”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35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Cyrl-B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Посљедње вријеме и долазак Турака – књиге староставне</a:t>
            </a:r>
            <a:endParaRPr lang="sr-Latn-R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Настало је пошљедње вријеме, / Хоће Турци царство преузети, /</a:t>
            </a:r>
            <a:b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Хоће Турци брзо царовати; / Обориће наше задужбине”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35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Cyrl-B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Зидање од камена – вјечно трајање грађевине</a:t>
            </a:r>
            <a:endParaRPr lang="sr-Latn-RS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камена ником ни камена: / Стајаће ти хиљаду година / </a:t>
            </a:r>
            <a:b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Задужбина твоја Раваница”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36</a:t>
            </a:r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sr-Cyrl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Црква ће служити ,,Од вијека до суда Божјега”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35).</a:t>
            </a:r>
            <a:endParaRPr lang="sr-Cyrl-B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832" y="3552092"/>
            <a:ext cx="3722508" cy="2775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111" y="336233"/>
            <a:ext cx="2051889" cy="280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338" y="1069848"/>
            <a:ext cx="10515600" cy="5239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 – разметљив и 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 (Вук</a:t>
            </a:r>
            <a:r>
              <a:rPr lang="sr-Latn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II,3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sr-Latn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</a:t>
            </a:r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свијех ћу боље</a:t>
            </a:r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цркву</a:t>
            </a:r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начинити” (Вук </a:t>
            </a:r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36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Cyrl-BA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отив неправе 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градње (Вук</a:t>
            </a:r>
            <a:r>
              <a:rPr lang="sr-Latn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II,3</a:t>
            </a:r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 Вук </a:t>
            </a:r>
            <a:r>
              <a:rPr lang="sr-Latn-RS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р, 28</a:t>
            </a:r>
            <a:r>
              <a:rPr lang="sr-Latn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Југовићи осиони, узимају радничку надницу, ,,Не светкују петку ни неђељу” (Вук </a:t>
            </a:r>
            <a:r>
              <a:rPr lang="sr-Latn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36</a:t>
            </a:r>
            <a:r>
              <a:rPr lang="sr-Cyrl-RS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Cyrl-BA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Погубност задужбине изграђене на туђим мукама</a:t>
            </a:r>
          </a:p>
          <a:p>
            <a:pPr lvl="1"/>
            <a:r>
              <a:rPr lang="sr-Cyrl-B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,,Сиротиња клети ће ти душу; / Ту ти, царе, задужбине нема” (Вук 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36</a:t>
            </a:r>
            <a:r>
              <a:rPr lang="sr-Cyrl-B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buNone/>
            </a:pPr>
            <a:endParaRPr lang="sr-Latn-RS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None/>
            </a:pPr>
            <a:endParaRPr lang="sr-Cyrl-B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песми </a:t>
            </a:r>
            <a:r>
              <a:rPr lang="sr-Cyrl-BA" sz="2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Обретеније главе кнеза Лазара </a:t>
            </a:r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(Вук </a:t>
            </a:r>
            <a:r>
              <a:rPr lang="sr-Latn-R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53</a:t>
            </a:r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наглашено да је црква</a:t>
            </a:r>
            <a:br>
              <a:rPr lang="sr-Cyrl-R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Cyrl-R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подигнута ,,О свом лебу и о своме благу, / А без суза без сиротињскије”.</a:t>
            </a:r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573" y="547320"/>
            <a:ext cx="3671888" cy="27503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363" y="3823780"/>
            <a:ext cx="1895475" cy="2409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265176"/>
            <a:ext cx="61722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300" b="1" dirty="0" smtClean="0">
                <a:latin typeface="Times New Roman" pitchFamily="18" charset="0"/>
                <a:cs typeface="Times New Roman" pitchFamily="18" charset="0"/>
              </a:rPr>
              <a:t>ЗИДАЊЕ РАВАНИЦЕ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8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595"/>
            <a:ext cx="10515600" cy="1026354"/>
          </a:xfrm>
        </p:spPr>
        <p:txBody>
          <a:bodyPr>
            <a:normAutofit/>
          </a:bodyPr>
          <a:lstStyle/>
          <a:p>
            <a:pPr algn="ctr"/>
            <a:r>
              <a:rPr lang="sr-Cyrl-R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ИЗБОР НЕБЕСКОГ ЦАРСТВА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1722"/>
            <a:ext cx="10515600" cy="5062330"/>
          </a:xfrm>
        </p:spPr>
        <p:txBody>
          <a:bodyPr>
            <a:normAutofit fontScale="92500" lnSpcReduction="20000"/>
          </a:bodyPr>
          <a:lstStyle/>
          <a:p>
            <a:r>
              <a:rPr lang="sr-Cyrl-BA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Старање о души – Лазарев избор небеског царства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Икушавање Лазара: </a:t>
            </a:r>
            <a:r>
              <a:rPr lang="sr-Cyrl-BA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„Коме ћеш се приволети царству? / Или волиш царству небескоме? / Или волиш царству земаљскоме?ˮ  (Вук II, 46).</a:t>
            </a:r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Самодрежа црква – причешћивање војске пред бој</a:t>
            </a:r>
          </a:p>
          <a:p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 – идеални хришћански владар</a:t>
            </a:r>
          </a:p>
          <a:p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Духовни подвиг и мучеништво</a:t>
            </a:r>
          </a:p>
          <a:p>
            <a:pPr marL="0" indent="0">
              <a:buNone/>
            </a:pPr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Посвећење Лазарево и култ светитеља (Вук</a:t>
            </a:r>
            <a:r>
              <a:rPr lang="sr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II,53)</a:t>
            </a:r>
            <a:endParaRPr lang="sr-Cyrl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sr-Cyrl-B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каталог чуда (непропадљивост тела, састављање главе и тела, светац иде својој цркви)</a:t>
            </a:r>
            <a:endParaRPr lang="sr-Cyrl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sr-Cyrl-B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молитва </a:t>
            </a:r>
            <a:r>
              <a:rPr lang="sr-Cyrl-B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кнезу светитељу</a:t>
            </a:r>
          </a:p>
          <a:p>
            <a:endParaRPr lang="sr-Cyrl-BA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1710" r="4377" b="3761"/>
          <a:stretch/>
        </p:blipFill>
        <p:spPr>
          <a:xfrm>
            <a:off x="9766569" y="3085456"/>
            <a:ext cx="2425431" cy="33468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56" y="755375"/>
            <a:ext cx="9141960" cy="5020350"/>
          </a:xfrm>
        </p:spPr>
        <p:txBody>
          <a:bodyPr>
            <a:normAutofit/>
          </a:bodyPr>
          <a:lstStyle/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Cyrl-BA" sz="2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Друге врсте задужбина – мост, калдрма, завјештање личне имовине</a:t>
            </a:r>
          </a:p>
          <a:p>
            <a:pPr algn="just"/>
            <a:endParaRPr lang="sr-Cyrl-BA" sz="23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sr-Cyrl-BA" sz="1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Милош Драгиловић на умору завјештава свог коња: ,,Ко пјешице узиде, нека се на коња врже, / И нека Бога моли за душу, за Милошеву” (Богишић, 2).</a:t>
            </a:r>
          </a:p>
          <a:p>
            <a:pPr algn="just"/>
            <a:endParaRPr lang="sr-Cyrl-BA" sz="23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Cyrl-R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,,Најв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Cyrl-R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ћа је задужбина начинити намастир, или цркву, као што су српски цареви и краљеви градили; потом је задужбина начинити ћуприју на каквој води, или преко баре; калдрму по рђаву путу; воду довести и начинити близу пута (и то се каже градити и начинити себи задужбину); усадити или накаламити воћку близу пута, гладног наранити, жедног напојити, голог ођести (но ово се каже чинити и учинити задужбину)” (Српски рјечник: 191)</a:t>
            </a:r>
            <a:r>
              <a:rPr lang="sr-Latn-R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Cyrl-BA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724" y="4562856"/>
            <a:ext cx="2944276" cy="22951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1136" y="356616"/>
            <a:ext cx="70043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300" b="1" dirty="0" smtClean="0">
                <a:latin typeface="Times New Roman" pitchFamily="18" charset="0"/>
                <a:cs typeface="Times New Roman" pitchFamily="18" charset="0"/>
              </a:rPr>
              <a:t>Остала задужбена дела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26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492369"/>
            <a:ext cx="11658601" cy="46060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Закључак:</a:t>
            </a:r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BA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 задужбинарства – чест у пјесмама о Косовском боју</a:t>
            </a: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Задужбина – богоугодне радње усмјерене ка спасењу душе</a:t>
            </a: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Увођењем овог мотива епски приказ боја повезује се са хришћанским погледом на свијет</a:t>
            </a:r>
          </a:p>
          <a:p>
            <a:endParaRPr lang="sr-Cyrl-B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BA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213" y="3887495"/>
            <a:ext cx="3439371" cy="242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0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r-Latn-B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ИЗВОРИ</a:t>
            </a:r>
          </a:p>
          <a:p>
            <a:pPr marL="0" indent="0">
              <a:buNone/>
            </a:pPr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Богишић: 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Валтазар Богишић, </a:t>
            </a:r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Народне пјесме из старијих, највише приморских записа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Београд: Државна штампарија, 1878.</a:t>
            </a:r>
          </a:p>
          <a:p>
            <a:pPr marL="0" indent="0">
              <a:buNone/>
            </a:pPr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Вук II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Вук Стефановић Караџић, </a:t>
            </a:r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Српске народне пјесме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књ. II, Сабрана дела Вука Стефановића Караџића, Београд: Просвета, 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1988.</a:t>
            </a:r>
            <a:endParaRPr lang="sr-Cyrl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B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Вук </a:t>
            </a:r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IIр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Вук Стефановић Караџић, </a:t>
            </a:r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Српске народне пјесме из необјављених рукописа Вука Стефановића Караџића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књ. II, Београд: САНУ, 1974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Cyrl-R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Српски рјечник</a:t>
            </a:r>
            <a:r>
              <a:rPr lang="sr-Cyrl-R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Вук Стефановић Караџић, </a:t>
            </a:r>
            <a:r>
              <a:rPr lang="sr-Cyrl-R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Српски рјечник 1818</a:t>
            </a:r>
            <a:r>
              <a:rPr lang="sr-Cyrl-R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Просвета, 1966.</a:t>
            </a:r>
            <a:endParaRPr lang="sr-Latn-BA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sr-Latn-B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Јовић 2017: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Саво Јовић,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Јеванђелски мотиви у епским народним пјесмама, 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Београд: Православна реч.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Милошевић-Ђорђевић 1990: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Нада Милошевић-Ђорђевић,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Косовска епика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 Завод за уџбенике и наставна средства.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Милошевић 2005: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Радомир Милошевић,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Црквено задужбинарство код Срба, 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Смедерево: Храм Светог апостола Луке.</a:t>
            </a: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Пантић 1981: 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Мирослав Пантић, „Раваница у народној песми“, у: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Манастир Раваница: споменица о шестој стогодишњици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177–193. Сење: Манастир Раваница.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Петровић 2001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Соња Петровић, </a:t>
            </a:r>
            <a:r>
              <a:rPr lang="sr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Косовска битка у усменој поезији, </a:t>
            </a:r>
            <a:r>
              <a:rPr lang="sr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Београд: Гутенбергова галаксијa.</a:t>
            </a: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Петровић 2010: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Соња Петровић, „Од камена ником ни камена: структурни модели песама о зидању Раванице“, у: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Традиција – фолклор – идентитет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Гордана Благојевић и Ивица Тодоровић (ур.), 349–372, Сремски Карловци: Академија СПЦ за уметност и конзервацију.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B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Радојчић 1975: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Светозар Радојчић, „Зидање Раванице“, у: </a:t>
            </a:r>
            <a:r>
              <a:rPr lang="sr-Cyrl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Узори и дела старих српских уметника, </a:t>
            </a:r>
            <a:r>
              <a:rPr lang="sr-Cyrl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Београд: Српска књижевна задруга.</a:t>
            </a:r>
            <a:endParaRPr lang="sr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67096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368</TotalTime>
  <Words>714</Words>
  <Application>Microsoft Office PowerPoint</Application>
  <PresentationFormat>Widescreen</PresentationFormat>
  <Paragraphs>96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Мотив задужбинарства у народним епским пјесмама о Косовском боју</vt:lpstr>
      <vt:lpstr>PowerPoint Presentation</vt:lpstr>
      <vt:lpstr>PowerPoint Presentation</vt:lpstr>
      <vt:lpstr>PowerPoint Presentation</vt:lpstr>
      <vt:lpstr>ИЗБОР НЕБЕСКОГ ЦАРСТВА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 задужбинарства у епским пјесмама о Косовском боју</dc:title>
  <dc:creator>Milica Vračar</dc:creator>
  <cp:lastModifiedBy>User</cp:lastModifiedBy>
  <cp:revision>37</cp:revision>
  <dcterms:created xsi:type="dcterms:W3CDTF">2021-11-27T15:54:19Z</dcterms:created>
  <dcterms:modified xsi:type="dcterms:W3CDTF">2024-10-18T13:41:36Z</dcterms:modified>
</cp:coreProperties>
</file>