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86" d="100"/>
          <a:sy n="86" d="100"/>
        </p:scale>
        <p:origin x="557" y="53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72D63B63-1B84-1BF5-0229-C738B3A773B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D495B95F-E7E2-2365-D0CA-18324F20D82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5A3FD872-4354-8CE0-D90C-7978E7FD35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17767C-82C7-46C8-A6BE-CC03DB0A524D}" type="datetimeFigureOut">
              <a:rPr lang="en-US" smtClean="0"/>
              <a:pPr/>
              <a:t>10/18/2024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6252AE5E-F543-37C5-69F6-3C499CB92D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F04C4C16-C16E-0D79-57D6-9A6DB81F86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4DDAF8-C47C-4BFE-9FEC-183D4230DA2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3814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F58E08AC-AD9C-DB9F-D962-0CB081FEAD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2CA00A91-8BDC-882C-4DE4-6E82AD7F7B6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CE61AA34-03EE-FDFC-07BD-5EB41126D4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17767C-82C7-46C8-A6BE-CC03DB0A524D}" type="datetimeFigureOut">
              <a:rPr lang="en-US" smtClean="0"/>
              <a:pPr/>
              <a:t>10/18/2024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D8C06A5D-A676-09E7-F506-505853B912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33C2FF5D-9C34-3BCA-82CB-0082EDE443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4DDAF8-C47C-4BFE-9FEC-183D4230DA2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12620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xmlns="" id="{8B8F159A-7F12-F226-BF97-F7848E74512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AB601388-E477-8E31-69CF-09DC015E316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052634DC-DDA2-DA81-2B05-37D33FA1C6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17767C-82C7-46C8-A6BE-CC03DB0A524D}" type="datetimeFigureOut">
              <a:rPr lang="en-US" smtClean="0"/>
              <a:pPr/>
              <a:t>10/18/2024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3FC06909-1F18-7E42-28FC-37F553D4B3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DC94A287-DCCA-D716-6EBD-98F169B679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4DDAF8-C47C-4BFE-9FEC-183D4230DA2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79290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98132FC3-1645-DDC3-5337-52E6624B04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946418C2-47C3-6912-8A0A-31BFC3A63B3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C8232490-4A6C-DBF7-73E2-8031462F22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17767C-82C7-46C8-A6BE-CC03DB0A524D}" type="datetimeFigureOut">
              <a:rPr lang="en-US" smtClean="0"/>
              <a:pPr/>
              <a:t>10/18/2024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285992A9-DFBD-16EE-F235-4D45CA1D98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B2EEFD51-8553-3837-857A-572574CBAE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4DDAF8-C47C-4BFE-9FEC-183D4230DA2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21238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9901A336-E253-B166-754F-A9116000B1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AE2C9120-EF30-393A-67DF-18CD65FAE97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AAB1CF0E-B850-B5E6-FAB6-4E03C06052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17767C-82C7-46C8-A6BE-CC03DB0A524D}" type="datetimeFigureOut">
              <a:rPr lang="en-US" smtClean="0"/>
              <a:pPr/>
              <a:t>10/18/2024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73215EF3-4166-1758-6B59-EDD832A6D8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65A7E29E-96C8-E8B3-8A6D-0C0E11B39B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4DDAF8-C47C-4BFE-9FEC-183D4230DA2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41259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634E3A56-B308-A49B-E90F-A85DCD3781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56DF156A-42FD-8D66-0B4B-2423B40E91A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CDB20973-3FA3-1F89-35AA-1FCE875C889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647FDB19-5CE1-A5C2-F0FC-FFAB44FD28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17767C-82C7-46C8-A6BE-CC03DB0A524D}" type="datetimeFigureOut">
              <a:rPr lang="en-US" smtClean="0"/>
              <a:pPr/>
              <a:t>10/18/2024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74BA42EA-2E24-59B7-1491-DAFD0B1673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0636BE15-3862-DA14-DE83-6BED7807CB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4DDAF8-C47C-4BFE-9FEC-183D4230DA2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44758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EBB4677A-1E9C-4654-22EE-78E23A8437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7C41B967-E417-1A41-08A8-210A87E3FA1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C762C113-D2AB-039B-5F72-E0D03D9F268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xmlns="" id="{0772E6EC-DA26-B635-1D0B-D8DD35BBE9B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xmlns="" id="{07681AE6-D909-348A-2B7B-D620A5C59BD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xmlns="" id="{D14060E2-2D4E-4BC1-E565-8E5DB4BECC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17767C-82C7-46C8-A6BE-CC03DB0A524D}" type="datetimeFigureOut">
              <a:rPr lang="en-US" smtClean="0"/>
              <a:pPr/>
              <a:t>10/18/2024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xmlns="" id="{A70016F7-6F70-44D0-CD1E-B931C81C3B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xmlns="" id="{BE4DEADC-5A9A-F474-A390-14034BE571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4DDAF8-C47C-4BFE-9FEC-183D4230DA2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46961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77C4E7EA-3287-F2CF-110F-BC75C5BB21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11468EE2-A428-854D-8D3F-F5CD48C89D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17767C-82C7-46C8-A6BE-CC03DB0A524D}" type="datetimeFigureOut">
              <a:rPr lang="en-US" smtClean="0"/>
              <a:pPr/>
              <a:t>10/18/2024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940E6A3B-C65F-660A-143A-D03DAD4C09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7CE53745-FFD4-BC8F-14BD-7819FCA82C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4DDAF8-C47C-4BFE-9FEC-183D4230DA2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57927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xmlns="" id="{FF3986D7-BB4A-0E0B-EAA0-4B9FED7942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17767C-82C7-46C8-A6BE-CC03DB0A524D}" type="datetimeFigureOut">
              <a:rPr lang="en-US" smtClean="0"/>
              <a:pPr/>
              <a:t>10/18/2024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xmlns="" id="{BE6C871C-7C71-BCA8-58A0-F3AB30F93E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0D78BDD3-D665-AEBB-C484-6D20732399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4DDAF8-C47C-4BFE-9FEC-183D4230DA2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75367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2E62A08E-AA86-AF72-819A-77DFDBF1AF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092C9E83-1488-DA6A-167C-A15DBA11978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5B023988-B687-3F47-D5FF-33AC87BE15E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D09748B4-4C7E-AEE7-26B2-FB78EFFD91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17767C-82C7-46C8-A6BE-CC03DB0A524D}" type="datetimeFigureOut">
              <a:rPr lang="en-US" smtClean="0"/>
              <a:pPr/>
              <a:t>10/18/2024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6ACCA354-D1C0-62BB-6993-373A839231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02BB9109-FB6F-7E62-AB34-5D59A0D05A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4DDAF8-C47C-4BFE-9FEC-183D4230DA2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34684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129BF96C-E780-D934-EED6-D27FA044B3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xmlns="" id="{A6269FD0-D233-2A56-A09B-DD415D50D93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B4C4A666-BB28-ACB6-B1D6-DA8C1BD8F2F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36ECBE0C-3F0D-E52C-10B3-308A5BAFF5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17767C-82C7-46C8-A6BE-CC03DB0A524D}" type="datetimeFigureOut">
              <a:rPr lang="en-US" smtClean="0"/>
              <a:pPr/>
              <a:t>10/18/2024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AEB43D38-FD25-D825-C9ED-47EEB01FFE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82BE4E30-4709-B4A3-9209-EA3A20AE15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4DDAF8-C47C-4BFE-9FEC-183D4230DA2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0565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xmlns="" id="{3778BD23-8600-0299-478A-995D1CA726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21E84419-E53B-A145-5500-F10E30BA3F7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F6637267-4433-ED32-CF39-C14FACD7BCE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117767C-82C7-46C8-A6BE-CC03DB0A524D}" type="datetimeFigureOut">
              <a:rPr lang="en-US" smtClean="0"/>
              <a:pPr/>
              <a:t>10/18/2024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95181FB6-889D-FC54-9519-2F9283A6750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E249EC4B-A21A-8491-929C-F190FC8E02A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A4DDAF8-C47C-4BFE-9FEC-183D4230DA2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32910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aleksandranm.wordpress.com/2020/04/21/%D0%BD%D0%B0%D1%80%D0%BE%D0%B4%D0%BD%D0%B0-%D0%BF%D0%BE%D0%B5%D0%B7%D0%B8%D1%98%D0%B0-%D0%B8%D0%BB%D0%B8-%D1%81%D1%80%D0%B1%D0%B8%D1%98%D0%B0-%D1%81%D0%B5-%D1%83%D0%BC%D0%B8%D1%80%D0%B8%D1%82-%D0%BD/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aleksandranm.wordpress.com/2020/04/21/%D0%BD%D0%B0%D1%80%D0%BE%D0%B4%D0%BD%D0%B0-%D0%BF%D0%BE%D0%B5%D0%B7%D0%B8%D1%98%D0%B0-%D0%B8%D0%BB%D0%B8-%D1%81%D1%80%D0%B1%D0%B8%D1%98%D0%B0-%D1%81%D0%B5-%D1%83%D0%BC%D0%B8%D1%80%D0%B8%D1%82-%D0%BD/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aleksandranm.wordpress.com/2020/04/21/%D0%BD%D0%B0%D1%80%D0%BE%D0%B4%D0%BD%D0%B0-%D0%BF%D0%BE%D0%B5%D0%B7%D0%B8%D1%98%D0%B0-%D0%B8%D0%BB%D0%B8-%D1%81%D1%80%D0%B1%D0%B8%D1%98%D0%B0-%D1%81%D0%B5-%D1%83%D0%BC%D0%B8%D1%80%D0%B8%D1%82-%D0%BD/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aleksandranm.wordpress.com/2020/04/21/%D0%BD%D0%B0%D1%80%D0%BE%D0%B4%D0%BD%D0%B0-%D0%BF%D0%BE%D0%B5%D0%B7%D0%B8%D1%98%D0%B0-%D0%B8%D0%BB%D0%B8-%D1%81%D1%80%D0%B1%D0%B8%D1%98%D0%B0-%D1%81%D0%B5-%D1%83%D0%BC%D0%B8%D1%80%D0%B8%D1%82-%D0%BD/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aleksandranm.wordpress.com/2020/04/21/%D0%BD%D0%B0%D1%80%D0%BE%D0%B4%D0%BD%D0%B0-%D0%BF%D0%BE%D0%B5%D0%B7%D0%B8%D1%98%D0%B0-%D0%B8%D0%BB%D0%B8-%D1%81%D1%80%D0%B1%D0%B8%D1%98%D0%B0-%D1%81%D0%B5-%D1%83%D0%BC%D0%B8%D1%80%D0%B8%D1%82-%D0%BD/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aleksandranm.wordpress.com/2020/04/21/%D0%BD%D0%B0%D1%80%D0%BE%D0%B4%D0%BD%D0%B0-%D0%BF%D0%BE%D0%B5%D0%B7%D0%B8%D1%98%D0%B0-%D0%B8%D0%BB%D0%B8-%D1%81%D1%80%D0%B1%D0%B8%D1%98%D0%B0-%D1%81%D0%B5-%D1%83%D0%BC%D0%B8%D1%80%D0%B8%D1%82-%D0%BD/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aleksandranm.wordpress.com/2020/04/21/%D0%BD%D0%B0%D1%80%D0%BE%D0%B4%D0%BD%D0%B0-%D0%BF%D0%BE%D0%B5%D0%B7%D0%B8%D1%98%D0%B0-%D0%B8%D0%BB%D0%B8-%D1%81%D1%80%D0%B1%D0%B8%D1%98%D0%B0-%D1%81%D0%B5-%D1%83%D0%BC%D0%B8%D1%80%D0%B8%D1%82-%D0%BD/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aleksandranm.wordpress.com/2020/04/21/%D0%BD%D0%B0%D1%80%D0%BE%D0%B4%D0%BD%D0%B0-%D0%BF%D0%BE%D0%B5%D0%B7%D0%B8%D1%98%D0%B0-%D0%B8%D0%BB%D0%B8-%D1%81%D1%80%D0%B1%D0%B8%D1%98%D0%B0-%D1%81%D0%B5-%D1%83%D0%BC%D0%B8%D1%80%D0%B8%D1%82-%D0%BD/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aleksandranm.wordpress.com/2020/04/21/%D0%BD%D0%B0%D1%80%D0%BE%D0%B4%D0%BD%D0%B0-%D0%BF%D0%BE%D0%B5%D0%B7%D0%B8%D1%98%D0%B0-%D0%B8%D0%BB%D0%B8-%D1%81%D1%80%D0%B1%D0%B8%D1%98%D0%B0-%D1%81%D0%B5-%D1%83%D0%BC%D0%B8%D1%80%D0%B8%D1%82-%D0%BD/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461B23CD-3D8A-1C6D-9B29-5FA647E9A63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xmlns="" r:id="rId3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06E2737A-798E-D850-3558-ED7FE834F7B0}"/>
              </a:ext>
            </a:extLst>
          </p:cNvPr>
          <p:cNvSpPr txBox="1"/>
          <p:nvPr/>
        </p:nvSpPr>
        <p:spPr>
          <a:xfrm>
            <a:off x="2820209" y="504027"/>
            <a:ext cx="6551578" cy="954107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sr-Cyrl-BA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МЛАДИ И СРБИСТИКА</a:t>
            </a:r>
          </a:p>
          <a:p>
            <a:pPr algn="ctr"/>
            <a:r>
              <a:rPr lang="sr-Cyrl-BA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ФОЛКЛОРИСТИЧКИ КАМП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C63FD125-2C95-F11F-97D0-AB18675208F9}"/>
              </a:ext>
            </a:extLst>
          </p:cNvPr>
          <p:cNvSpPr txBox="1"/>
          <p:nvPr/>
        </p:nvSpPr>
        <p:spPr>
          <a:xfrm>
            <a:off x="1300262" y="1962161"/>
            <a:ext cx="9591473" cy="2123658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sr-Cyrl-BA" sz="4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МОТИВ ИЗДАЈЕ У НАРОДНИМ ЕПСКИМ ПЈЕСМАМА </a:t>
            </a:r>
            <a:r>
              <a:rPr lang="sr-Latn-RS" sz="4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 </a:t>
            </a:r>
            <a:r>
              <a:rPr lang="sr-Cyrl-BA" sz="4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КОСОВСКО</a:t>
            </a:r>
            <a:r>
              <a:rPr lang="sr-Latn-RS" sz="4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sr-Cyrl-BA" sz="4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БОЈ</a:t>
            </a:r>
            <a:r>
              <a:rPr lang="sr-Cyrl-RS" sz="4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</a:t>
            </a:r>
            <a:endParaRPr lang="en-US" sz="44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A78F0FA9-B280-E677-4E43-2096A040464B}"/>
              </a:ext>
            </a:extLst>
          </p:cNvPr>
          <p:cNvSpPr txBox="1"/>
          <p:nvPr/>
        </p:nvSpPr>
        <p:spPr>
          <a:xfrm>
            <a:off x="696581" y="4533802"/>
            <a:ext cx="4606898" cy="1384995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sr-Cyrl-BA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Анђела Радовић</a:t>
            </a:r>
          </a:p>
          <a:p>
            <a:r>
              <a:rPr lang="sr-Cyrl-BA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ЈУ СШЦ „Пале“, Пале</a:t>
            </a:r>
          </a:p>
          <a:p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III</a:t>
            </a:r>
            <a:r>
              <a:rPr lang="sr-Cyrl-BA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разред</a:t>
            </a:r>
            <a:endParaRPr lang="en-US" sz="28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FD9AE695-A868-966E-F1AC-B46849B8A6E9}"/>
              </a:ext>
            </a:extLst>
          </p:cNvPr>
          <p:cNvSpPr txBox="1"/>
          <p:nvPr/>
        </p:nvSpPr>
        <p:spPr>
          <a:xfrm>
            <a:off x="6501216" y="4526703"/>
            <a:ext cx="4497052" cy="1338828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sr-Cyrl-BA" sz="27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Ментор: мср Дејан Илић</a:t>
            </a:r>
          </a:p>
          <a:p>
            <a:r>
              <a:rPr lang="sr-Cyrl-BA" sz="27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Институт за књижевност и уметност, Београд</a:t>
            </a:r>
            <a:endParaRPr lang="en-US" sz="27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42B220E0-C0F1-40C3-2886-5E7D89D512A9}"/>
              </a:ext>
            </a:extLst>
          </p:cNvPr>
          <p:cNvSpPr txBox="1"/>
          <p:nvPr/>
        </p:nvSpPr>
        <p:spPr>
          <a:xfrm>
            <a:off x="-7607124" y="278092"/>
            <a:ext cx="7204364" cy="584775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sr-Cyrl-BA" sz="3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ПРАВЦИ ИСТРАЖИВАЊА</a:t>
            </a:r>
            <a:endParaRPr lang="en-US" sz="32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05FC35AA-8AD6-AF2F-E513-307068EE9907}"/>
              </a:ext>
            </a:extLst>
          </p:cNvPr>
          <p:cNvSpPr txBox="1"/>
          <p:nvPr/>
        </p:nvSpPr>
        <p:spPr>
          <a:xfrm>
            <a:off x="12230587" y="2036618"/>
            <a:ext cx="9047018" cy="1938992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marL="285750" indent="-285750">
              <a:buFont typeface="Calibri" panose="020F0502020204030204" pitchFamily="34" charset="0"/>
              <a:buChar char="ᶿ"/>
            </a:pPr>
            <a:r>
              <a:rPr lang="sr-Cyrl-BA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Косовски бој у народним епским пјесмама</a:t>
            </a:r>
            <a:endParaRPr lang="en-US" sz="24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Calibri" panose="020F0502020204030204" pitchFamily="34" charset="0"/>
              <a:buChar char="ᶿ"/>
            </a:pPr>
            <a:r>
              <a:rPr lang="sr-Cyrl-BA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Генеза мотива издаје</a:t>
            </a:r>
          </a:p>
          <a:p>
            <a:pPr marL="285750" indent="-285750">
              <a:buFont typeface="Calibri" panose="020F0502020204030204" pitchFamily="34" charset="0"/>
              <a:buChar char="ᶿ"/>
            </a:pPr>
            <a:r>
              <a:rPr lang="sr-Cyrl-BA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Вук Бранковић – оптужени издајнк</a:t>
            </a:r>
          </a:p>
          <a:p>
            <a:pPr marL="285750" indent="-285750">
              <a:buFont typeface="Calibri" panose="020F0502020204030204" pitchFamily="34" charset="0"/>
              <a:buChar char="ᶿ"/>
            </a:pPr>
            <a:r>
              <a:rPr lang="sr-Cyrl-BA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Историјски и епски лик Вука Бранковића</a:t>
            </a:r>
          </a:p>
          <a:p>
            <a:pPr marL="285750" indent="-285750">
              <a:buFont typeface="Calibri" panose="020F0502020204030204" pitchFamily="34" charset="0"/>
              <a:buChar char="ᶿ"/>
            </a:pPr>
            <a:r>
              <a:rPr lang="sr-Cyrl-BA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</a:t>
            </a:r>
            <a:r>
              <a:rPr lang="en-US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</a:t>
            </a:r>
            <a:r>
              <a:rPr lang="sr-Cyrl-BA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есто мотива издаје у ц</a:t>
            </a:r>
            <a:r>
              <a:rPr lang="en-US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</a:t>
            </a:r>
            <a:r>
              <a:rPr lang="sr-Cyrl-BA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елини епске традиције о Косовском боју</a:t>
            </a:r>
          </a:p>
        </p:txBody>
      </p:sp>
    </p:spTree>
    <p:extLst>
      <p:ext uri="{BB962C8B-B14F-4D97-AF65-F5344CB8AC3E}">
        <p14:creationId xmlns:p14="http://schemas.microsoft.com/office/powerpoint/2010/main" val="1682975090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86345DFD-5101-DCAA-AB4B-204BDD4758C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xmlns="" r:id="rId3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4795BDB3-3313-6A8F-6BA1-3CBEED400335}"/>
              </a:ext>
            </a:extLst>
          </p:cNvPr>
          <p:cNvSpPr txBox="1"/>
          <p:nvPr/>
        </p:nvSpPr>
        <p:spPr>
          <a:xfrm>
            <a:off x="2473036" y="278092"/>
            <a:ext cx="7204364" cy="584775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sr-Cyrl-BA" sz="3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ПРАВЦИ ИСТРАЖИВАЊА</a:t>
            </a:r>
            <a:endParaRPr lang="en-US" sz="32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8DF6EB2F-6707-586E-AF85-6F7759FFB279}"/>
              </a:ext>
            </a:extLst>
          </p:cNvPr>
          <p:cNvSpPr txBox="1"/>
          <p:nvPr/>
        </p:nvSpPr>
        <p:spPr>
          <a:xfrm>
            <a:off x="1551709" y="2036618"/>
            <a:ext cx="9047018" cy="1938992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marL="285750" indent="-285750">
              <a:buFont typeface="Calibri" panose="020F0502020204030204" pitchFamily="34" charset="0"/>
              <a:buChar char="ᶿ"/>
            </a:pPr>
            <a:r>
              <a:rPr lang="sr-Cyrl-BA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Косовски бој у народним епским пјесмама</a:t>
            </a:r>
            <a:endParaRPr lang="en-US" sz="24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Calibri" panose="020F0502020204030204" pitchFamily="34" charset="0"/>
              <a:buChar char="ᶿ"/>
            </a:pPr>
            <a:r>
              <a:rPr lang="sr-Cyrl-BA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Генеза мотива издаје</a:t>
            </a:r>
          </a:p>
          <a:p>
            <a:pPr marL="285750" indent="-285750">
              <a:buFont typeface="Calibri" panose="020F0502020204030204" pitchFamily="34" charset="0"/>
              <a:buChar char="ᶿ"/>
            </a:pPr>
            <a:r>
              <a:rPr lang="sr-Cyrl-BA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Вук Бранковић – оптужени издајнк</a:t>
            </a:r>
          </a:p>
          <a:p>
            <a:pPr marL="285750" indent="-285750">
              <a:buFont typeface="Calibri" panose="020F0502020204030204" pitchFamily="34" charset="0"/>
              <a:buChar char="ᶿ"/>
            </a:pPr>
            <a:r>
              <a:rPr lang="sr-Cyrl-BA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Историјски и епски лик Вука Бранковића</a:t>
            </a:r>
          </a:p>
          <a:p>
            <a:pPr marL="285750" indent="-285750">
              <a:buFont typeface="Calibri" panose="020F0502020204030204" pitchFamily="34" charset="0"/>
              <a:buChar char="ᶿ"/>
            </a:pPr>
            <a:r>
              <a:rPr lang="sr-Cyrl-BA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</a:t>
            </a:r>
            <a:r>
              <a:rPr lang="en-US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</a:t>
            </a:r>
            <a:r>
              <a:rPr lang="sr-Cyrl-BA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есто мотива издаје у ц</a:t>
            </a:r>
            <a:r>
              <a:rPr lang="en-US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</a:t>
            </a:r>
            <a:r>
              <a:rPr lang="sr-Cyrl-BA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елини епске традиције о Косовском боју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7F812963-CA0C-B030-1D73-955F5E871996}"/>
              </a:ext>
            </a:extLst>
          </p:cNvPr>
          <p:cNvSpPr txBox="1"/>
          <p:nvPr/>
        </p:nvSpPr>
        <p:spPr>
          <a:xfrm>
            <a:off x="2820209" y="-976434"/>
            <a:ext cx="6551578" cy="954107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sr-Cyrl-BA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МЛАДИ И СРБИСТИКА</a:t>
            </a:r>
          </a:p>
          <a:p>
            <a:pPr algn="ctr"/>
            <a:r>
              <a:rPr lang="sr-Cyrl-BA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ФОЛКЛОРИСТИЧКИ КАМП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291144EA-3065-BA6C-2534-91E181967FB1}"/>
              </a:ext>
            </a:extLst>
          </p:cNvPr>
          <p:cNvSpPr txBox="1"/>
          <p:nvPr/>
        </p:nvSpPr>
        <p:spPr>
          <a:xfrm>
            <a:off x="794552" y="7461318"/>
            <a:ext cx="4606898" cy="1384995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sr-Cyrl-BA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Анђела Радовић</a:t>
            </a:r>
          </a:p>
          <a:p>
            <a:r>
              <a:rPr lang="sr-Cyrl-BA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ЈУ СШЦ „Пале“, Пале</a:t>
            </a:r>
          </a:p>
          <a:p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III</a:t>
            </a:r>
            <a:r>
              <a:rPr lang="sr-Cyrl-BA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разред</a:t>
            </a:r>
            <a:endParaRPr lang="en-US" sz="28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BBA90A75-2E8C-51F5-DDD8-979B20D86DFF}"/>
              </a:ext>
            </a:extLst>
          </p:cNvPr>
          <p:cNvSpPr txBox="1"/>
          <p:nvPr/>
        </p:nvSpPr>
        <p:spPr>
          <a:xfrm>
            <a:off x="6599187" y="7454219"/>
            <a:ext cx="4497052" cy="1338828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sr-Cyrl-BA" sz="27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Ментор: мср Дејан Илић</a:t>
            </a:r>
          </a:p>
          <a:p>
            <a:r>
              <a:rPr lang="sr-Cyrl-BA" sz="27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Институт за књижевност и уметност, Београд</a:t>
            </a:r>
            <a:endParaRPr lang="en-US" sz="27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xmlns="" id="{AFDE95F7-776A-B8F5-498F-BFDAC778BCA9}"/>
              </a:ext>
            </a:extLst>
          </p:cNvPr>
          <p:cNvSpPr txBox="1"/>
          <p:nvPr/>
        </p:nvSpPr>
        <p:spPr>
          <a:xfrm>
            <a:off x="12465121" y="301408"/>
            <a:ext cx="7204364" cy="1077218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sr-Cyrl-BA" sz="3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КОСОВСКИ БОЈ – ПОБЈЕДА ИЛИ ПОРАЗ?</a:t>
            </a:r>
            <a:endParaRPr lang="en-US" sz="32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xmlns="" id="{94BA193C-3456-CDD1-9B46-D22E542BDB6A}"/>
              </a:ext>
            </a:extLst>
          </p:cNvPr>
          <p:cNvSpPr txBox="1"/>
          <p:nvPr/>
        </p:nvSpPr>
        <p:spPr>
          <a:xfrm>
            <a:off x="-9095499" y="1680034"/>
            <a:ext cx="9047018" cy="4524315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marL="342900" marR="0" lvl="0" indent="-342900"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Char char="o"/>
              <a:tabLst>
                <a:tab pos="457200" algn="l"/>
              </a:tabLst>
            </a:pPr>
            <a:r>
              <a:rPr lang="sr-Cyrl-BA" sz="1800" kern="12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 једној од најважнијих битки српске историје, а свакако најопјеванијој, мало се шта поуздано зна. Исход боја је нејасан.</a:t>
            </a:r>
          </a:p>
          <a:p>
            <a:pPr marL="342900" marR="0" lvl="0" indent="-342900"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Char char="o"/>
              <a:tabLst>
                <a:tab pos="457200" algn="l"/>
              </a:tabLst>
            </a:pPr>
            <a:endParaRPr lang="sr-Cyrl-BA" dirty="0">
              <a:solidFill>
                <a:schemeClr val="bg1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marR="0" lvl="0" indent="-342900"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Char char="o"/>
              <a:tabLst>
                <a:tab pos="457200" algn="l"/>
              </a:tabLst>
            </a:pPr>
            <a:r>
              <a:rPr lang="sr-Cyrl-BA" sz="18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У почетку, исход битке је посматран као хришћанска побједа. Међутим, временом се увријежило мишљење о поразу.</a:t>
            </a:r>
          </a:p>
          <a:p>
            <a:pPr marL="342900" marR="0" lvl="0" indent="-342900"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Char char="o"/>
              <a:tabLst>
                <a:tab pos="457200" algn="l"/>
              </a:tabLst>
            </a:pPr>
            <a:endParaRPr lang="sr-Cyrl-BA" dirty="0">
              <a:solidFill>
                <a:schemeClr val="bg1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marR="0" lvl="0" indent="-342900"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Char char="o"/>
              <a:tabLst>
                <a:tab pos="457200" algn="l"/>
              </a:tabLst>
            </a:pPr>
            <a:r>
              <a:rPr lang="ru-RU" sz="18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Временом, усљед преношења усмених наратива и тешке покосовске историјске стварности, бој се почиње перципирати као пораз.</a:t>
            </a:r>
          </a:p>
          <a:p>
            <a:pPr marL="342900" marR="0" lvl="0" indent="-342900"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Char char="o"/>
              <a:tabLst>
                <a:tab pos="457200" algn="l"/>
              </a:tabLst>
            </a:pPr>
            <a:endParaRPr lang="ru-RU" dirty="0">
              <a:solidFill>
                <a:schemeClr val="bg1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marR="0" lvl="0" indent="-342900"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Char char="o"/>
              <a:tabLst>
                <a:tab pos="457200" algn="l"/>
              </a:tabLst>
            </a:pPr>
            <a:r>
              <a:rPr lang="ru-RU" sz="1800" b="0" i="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„Српска војска посматрана као целина, није претрпела пораз у класичном смислу те речи, ипак Срби су на Косову изгубили рат против Турака” (Благојевић 2009: 28).</a:t>
            </a:r>
          </a:p>
          <a:p>
            <a:pPr marL="342900" marR="0" lvl="0" indent="-342900"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Char char="o"/>
              <a:tabLst>
                <a:tab pos="457200" algn="l"/>
              </a:tabLst>
            </a:pPr>
            <a:endParaRPr lang="ru-RU" dirty="0">
              <a:solidFill>
                <a:schemeClr val="bg1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marR="0" lvl="0" indent="-342900"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Char char="o"/>
              <a:tabLst>
                <a:tab pos="457200" algn="l"/>
              </a:tabLst>
            </a:pPr>
            <a:r>
              <a:rPr lang="ru-RU" sz="18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„Битка која се одиграла 15/28. јуна 1389. године између Срба и Турака на Косову пољу недалеко од Приштине, средишња је тема српске уметне епике.“ (Петровић 2001: 5).</a:t>
            </a:r>
          </a:p>
          <a:p>
            <a:pPr marL="342900" marR="0" lvl="0" indent="-342900"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Char char="o"/>
              <a:tabLst>
                <a:tab pos="457200" algn="l"/>
              </a:tabLst>
            </a:pPr>
            <a:endParaRPr lang="ru-RU" dirty="0">
              <a:solidFill>
                <a:schemeClr val="bg1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marR="0" lvl="0" indent="-342900"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Char char="o"/>
              <a:tabLst>
                <a:tab pos="457200" algn="l"/>
              </a:tabLst>
            </a:pPr>
            <a:endParaRPr lang="en-US" sz="1800" dirty="0">
              <a:solidFill>
                <a:schemeClr val="bg1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46253837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86345DFD-5101-DCAA-AB4B-204BDD4758C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xmlns="" r:id="rId3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4795BDB3-3313-6A8F-6BA1-3CBEED400335}"/>
              </a:ext>
            </a:extLst>
          </p:cNvPr>
          <p:cNvSpPr txBox="1"/>
          <p:nvPr/>
        </p:nvSpPr>
        <p:spPr>
          <a:xfrm>
            <a:off x="2493818" y="257866"/>
            <a:ext cx="7204364" cy="1077218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sr-Cyrl-BA" sz="3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КОСОВСКИ БОЈ – ПОБЈЕДА ИЛИ ПОРАЗ?</a:t>
            </a:r>
            <a:endParaRPr lang="en-US" sz="32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8DF6EB2F-6707-586E-AF85-6F7759FFB279}"/>
              </a:ext>
            </a:extLst>
          </p:cNvPr>
          <p:cNvSpPr txBox="1"/>
          <p:nvPr/>
        </p:nvSpPr>
        <p:spPr>
          <a:xfrm>
            <a:off x="1572491" y="1680034"/>
            <a:ext cx="9047018" cy="4524315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marL="342900" marR="0" lvl="0" indent="-342900"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Char char="o"/>
              <a:tabLst>
                <a:tab pos="457200" algn="l"/>
              </a:tabLst>
            </a:pPr>
            <a:r>
              <a:rPr lang="sr-Cyrl-BA" sz="1800" kern="12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 једној од најважнијих битки српске историје, а свакако најопјеванијој, мало се шта поуздано зна. Исход боја је нејасан.</a:t>
            </a:r>
          </a:p>
          <a:p>
            <a:pPr marL="342900" marR="0" lvl="0" indent="-342900"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Char char="o"/>
              <a:tabLst>
                <a:tab pos="457200" algn="l"/>
              </a:tabLst>
            </a:pPr>
            <a:endParaRPr lang="sr-Cyrl-BA" dirty="0">
              <a:solidFill>
                <a:schemeClr val="bg1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marR="0" lvl="0" indent="-342900"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Char char="o"/>
              <a:tabLst>
                <a:tab pos="457200" algn="l"/>
              </a:tabLst>
            </a:pPr>
            <a:r>
              <a:rPr lang="sr-Cyrl-BA" sz="18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У почетку, исход битке је посматран као хришћанска побједа. Међутим, временом се увријежило мишљење о поразу.</a:t>
            </a:r>
          </a:p>
          <a:p>
            <a:pPr marL="342900" marR="0" lvl="0" indent="-342900"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Char char="o"/>
              <a:tabLst>
                <a:tab pos="457200" algn="l"/>
              </a:tabLst>
            </a:pPr>
            <a:endParaRPr lang="sr-Cyrl-BA" dirty="0">
              <a:solidFill>
                <a:schemeClr val="bg1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marR="0" lvl="0" indent="-342900"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Char char="o"/>
              <a:tabLst>
                <a:tab pos="457200" algn="l"/>
              </a:tabLst>
            </a:pPr>
            <a:r>
              <a:rPr lang="ru-RU" sz="18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Временом, усљед преношења усмених наратива и тешке покосовске историјске стварности, бој се почиње перципирати као пораз.</a:t>
            </a:r>
          </a:p>
          <a:p>
            <a:pPr marL="342900" marR="0" lvl="0" indent="-342900"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Char char="o"/>
              <a:tabLst>
                <a:tab pos="457200" algn="l"/>
              </a:tabLst>
            </a:pPr>
            <a:endParaRPr lang="ru-RU" dirty="0">
              <a:solidFill>
                <a:schemeClr val="bg1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marR="0" lvl="0" indent="-342900"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Char char="o"/>
              <a:tabLst>
                <a:tab pos="457200" algn="l"/>
              </a:tabLst>
            </a:pPr>
            <a:r>
              <a:rPr lang="ru-RU" sz="1800" b="0" i="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„Српска војска посматрана као целина, није претрпела пораз у класичном смислу те речи, ипак Срби су на Косову изгубили рат против Турака” (Благојевић 2009: 28).</a:t>
            </a:r>
          </a:p>
          <a:p>
            <a:pPr marL="342900" marR="0" lvl="0" indent="-342900"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Char char="o"/>
              <a:tabLst>
                <a:tab pos="457200" algn="l"/>
              </a:tabLst>
            </a:pPr>
            <a:endParaRPr lang="ru-RU" dirty="0">
              <a:solidFill>
                <a:schemeClr val="bg1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marR="0" lvl="0" indent="-342900"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Char char="o"/>
              <a:tabLst>
                <a:tab pos="457200" algn="l"/>
              </a:tabLst>
            </a:pPr>
            <a:r>
              <a:rPr lang="ru-RU" sz="18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„Битка која се одиграла 15/28. јуна 1389. године између Срба и Турака на Косову пољу недалеко од Приштине, средишња је тема српске уметне епике.“ (Петровић 2001: 5).</a:t>
            </a:r>
          </a:p>
          <a:p>
            <a:pPr marL="342900" marR="0" lvl="0" indent="-342900"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Char char="o"/>
              <a:tabLst>
                <a:tab pos="457200" algn="l"/>
              </a:tabLst>
            </a:pPr>
            <a:endParaRPr lang="ru-RU" dirty="0">
              <a:solidFill>
                <a:schemeClr val="bg1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marR="0" lvl="0" indent="-342900"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Char char="o"/>
              <a:tabLst>
                <a:tab pos="457200" algn="l"/>
              </a:tabLst>
            </a:pPr>
            <a:endParaRPr lang="en-US" sz="1800" dirty="0">
              <a:solidFill>
                <a:schemeClr val="bg1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9E0F8625-C85E-34AA-4F4D-9B00808CA27A}"/>
              </a:ext>
            </a:extLst>
          </p:cNvPr>
          <p:cNvSpPr txBox="1"/>
          <p:nvPr/>
        </p:nvSpPr>
        <p:spPr>
          <a:xfrm>
            <a:off x="2473036" y="-1104394"/>
            <a:ext cx="7204364" cy="584775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sr-Cyrl-BA" sz="3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ПРАВЦИ ИСТРАЖИВАЊА</a:t>
            </a:r>
            <a:endParaRPr lang="en-US" sz="32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90FDE005-3A5F-0D83-7DF6-B124921A5E2E}"/>
              </a:ext>
            </a:extLst>
          </p:cNvPr>
          <p:cNvSpPr txBox="1"/>
          <p:nvPr/>
        </p:nvSpPr>
        <p:spPr>
          <a:xfrm>
            <a:off x="1551709" y="7403266"/>
            <a:ext cx="9047018" cy="1938992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marL="285750" indent="-285750">
              <a:buFont typeface="Calibri" panose="020F0502020204030204" pitchFamily="34" charset="0"/>
              <a:buChar char="ᶿ"/>
            </a:pPr>
            <a:r>
              <a:rPr lang="sr-Cyrl-BA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Косовски бој у народним епским пјесмама</a:t>
            </a:r>
            <a:endParaRPr lang="en-US" sz="24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Calibri" panose="020F0502020204030204" pitchFamily="34" charset="0"/>
              <a:buChar char="ᶿ"/>
            </a:pPr>
            <a:r>
              <a:rPr lang="sr-Cyrl-BA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Генеза мотива издаје</a:t>
            </a:r>
          </a:p>
          <a:p>
            <a:pPr marL="285750" indent="-285750">
              <a:buFont typeface="Calibri" panose="020F0502020204030204" pitchFamily="34" charset="0"/>
              <a:buChar char="ᶿ"/>
            </a:pPr>
            <a:r>
              <a:rPr lang="sr-Cyrl-BA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Вук Бранковић – оптужени издајнк</a:t>
            </a:r>
          </a:p>
          <a:p>
            <a:pPr marL="285750" indent="-285750">
              <a:buFont typeface="Calibri" panose="020F0502020204030204" pitchFamily="34" charset="0"/>
              <a:buChar char="ᶿ"/>
            </a:pPr>
            <a:r>
              <a:rPr lang="sr-Cyrl-BA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Историјски и епски лик Вука Бранковића</a:t>
            </a:r>
          </a:p>
          <a:p>
            <a:pPr marL="285750" indent="-285750">
              <a:buFont typeface="Calibri" panose="020F0502020204030204" pitchFamily="34" charset="0"/>
              <a:buChar char="ᶿ"/>
            </a:pPr>
            <a:r>
              <a:rPr lang="sr-Cyrl-BA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</a:t>
            </a:r>
            <a:r>
              <a:rPr lang="en-US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</a:t>
            </a:r>
            <a:r>
              <a:rPr lang="sr-Cyrl-BA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есто мотива издаје у ц</a:t>
            </a:r>
            <a:r>
              <a:rPr lang="en-US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</a:t>
            </a:r>
            <a:r>
              <a:rPr lang="sr-Cyrl-BA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елини епске традиције о Косовском боју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C5A22E21-D08A-8CDE-FA36-D6D0E87EA361}"/>
              </a:ext>
            </a:extLst>
          </p:cNvPr>
          <p:cNvSpPr txBox="1"/>
          <p:nvPr/>
        </p:nvSpPr>
        <p:spPr>
          <a:xfrm>
            <a:off x="-7586342" y="469339"/>
            <a:ext cx="7204364" cy="584775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sr-Cyrl-BA" sz="3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ГЕНЕЗА МОТИВА ИЗДАЈЕ</a:t>
            </a:r>
            <a:endParaRPr lang="en-US" sz="32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700CCE6D-EC01-91F6-C81F-FD561868D33E}"/>
              </a:ext>
            </a:extLst>
          </p:cNvPr>
          <p:cNvSpPr txBox="1"/>
          <p:nvPr/>
        </p:nvSpPr>
        <p:spPr>
          <a:xfrm>
            <a:off x="12381995" y="1523453"/>
            <a:ext cx="9047018" cy="3939540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marL="342900" indent="-342900">
              <a:buFont typeface="Courier New" panose="02070309020205020404" pitchFamily="49" charset="0"/>
              <a:buChar char="o"/>
            </a:pPr>
            <a:r>
              <a:rPr lang="ru-RU" kern="12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У најстаријим изворима о издаји се говори тек као о гласини.</a:t>
            </a:r>
            <a:endParaRPr lang="en-US" dirty="0">
              <a:solidFill>
                <a:schemeClr val="bg1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ru-RU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Courier New" panose="02070309020205020404" pitchFamily="49" charset="0"/>
              <a:buChar char="o"/>
            </a:pPr>
            <a:r>
              <a:rPr lang="ru-RU" i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Пећки летопис </a:t>
            </a:r>
            <a:r>
              <a:rPr lang="ru-RU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несигурно спомиње постојање издаје:</a:t>
            </a:r>
            <a:r>
              <a:rPr lang="ru-RU" b="0" i="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„ 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</a:t>
            </a:r>
            <a:r>
              <a:rPr lang="sr-Cyrl-CS" dirty="0">
                <a:latin typeface="Times New Roman" pitchFamily="18" charset="0"/>
                <a:cs typeface="Times New Roman" pitchFamily="18" charset="0"/>
              </a:rPr>
              <a:t>е знам шта истинито да кажем о овоме, је ли га издао неко од његових храњеника или је то, пак, суд Божији који се зби над њим</a:t>
            </a:r>
            <a:r>
              <a:rPr lang="ru-RU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” (Грковић, прир. 1993: 148). </a:t>
            </a:r>
          </a:p>
          <a:p>
            <a:pPr marL="342900" indent="-342900">
              <a:buFont typeface="Courier New" panose="02070309020205020404" pitchFamily="49" charset="0"/>
              <a:buChar char="o"/>
            </a:pPr>
            <a:endParaRPr lang="ru-RU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indent="-342900">
              <a:buFont typeface="Courier New" panose="02070309020205020404" pitchFamily="49" charset="0"/>
              <a:buChar char="o"/>
            </a:pPr>
            <a:endParaRPr lang="ru-RU" sz="16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Courier New" panose="02070309020205020404" pitchFamily="49" charset="0"/>
              <a:buChar char="o"/>
            </a:pP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Дукин преводилац – издваја се појединац издајник и именује као Драгослав Пробишић.</a:t>
            </a:r>
          </a:p>
          <a:p>
            <a:pPr marL="342900" indent="-342900">
              <a:buFont typeface="Courier New" panose="02070309020205020404" pitchFamily="49" charset="0"/>
              <a:buChar char="o"/>
            </a:pPr>
            <a:endParaRPr lang="ru-RU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Courier New" panose="02070309020205020404" pitchFamily="49" charset="0"/>
              <a:buChar char="o"/>
            </a:pPr>
            <a:endParaRPr lang="ru-RU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Courier New" panose="02070309020205020404" pitchFamily="49" charset="0"/>
              <a:buChar char="o"/>
            </a:pPr>
            <a:r>
              <a:rPr lang="sr-Cyrl-BA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Мавро Орбин, </a:t>
            </a:r>
            <a:r>
              <a:rPr lang="sr-Cyrl-BA" i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Краљевство Словена</a:t>
            </a:r>
            <a:r>
              <a:rPr lang="sr-Cyrl-BA" i="1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sr-Cyrl-BA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(1601) – први познати текст у ком је издајник назван именом Вука Бранковића</a:t>
            </a:r>
            <a:endParaRPr lang="ru-RU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72618647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86345DFD-5101-DCAA-AB4B-204BDD4758C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xmlns="" r:id="rId3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4795BDB3-3313-6A8F-6BA1-3CBEED400335}"/>
              </a:ext>
            </a:extLst>
          </p:cNvPr>
          <p:cNvSpPr txBox="1"/>
          <p:nvPr/>
        </p:nvSpPr>
        <p:spPr>
          <a:xfrm>
            <a:off x="2493818" y="469339"/>
            <a:ext cx="7204364" cy="584775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sr-Cyrl-BA" sz="3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ГЕНЕЗА МОТИВА ИЗДАЈЕ</a:t>
            </a:r>
            <a:endParaRPr lang="en-US" sz="32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8DF6EB2F-6707-586E-AF85-6F7759FFB279}"/>
              </a:ext>
            </a:extLst>
          </p:cNvPr>
          <p:cNvSpPr txBox="1"/>
          <p:nvPr/>
        </p:nvSpPr>
        <p:spPr>
          <a:xfrm>
            <a:off x="1572491" y="1523453"/>
            <a:ext cx="9047018" cy="3939540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marL="342900" indent="-342900">
              <a:buFont typeface="Courier New" panose="02070309020205020404" pitchFamily="49" charset="0"/>
              <a:buChar char="o"/>
            </a:pPr>
            <a:r>
              <a:rPr lang="ru-RU" kern="12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У најстаријим изворима о издаји се говори тек као о гласини.</a:t>
            </a:r>
            <a:endParaRPr lang="en-US" dirty="0">
              <a:solidFill>
                <a:schemeClr val="bg1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ru-RU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Courier New" panose="02070309020205020404" pitchFamily="49" charset="0"/>
              <a:buChar char="o"/>
            </a:pPr>
            <a:r>
              <a:rPr lang="ru-RU" i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Пећки летопис </a:t>
            </a:r>
            <a:r>
              <a:rPr lang="ru-RU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несигурно спомиње постојање издаје:</a:t>
            </a:r>
            <a:r>
              <a:rPr lang="ru-RU" b="0" i="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„ 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</a:t>
            </a:r>
            <a:r>
              <a:rPr lang="sr-Cyrl-CS" dirty="0">
                <a:latin typeface="Times New Roman" pitchFamily="18" charset="0"/>
                <a:cs typeface="Times New Roman" pitchFamily="18" charset="0"/>
              </a:rPr>
              <a:t>е знам шта истинито да кажем о овоме, је ли га издао неко од његових храњеника или је то, пак, суд Божији који се зби над њим</a:t>
            </a:r>
            <a:r>
              <a:rPr lang="ru-RU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” (Грковић, прир. 1993: 148). </a:t>
            </a:r>
          </a:p>
          <a:p>
            <a:pPr marL="342900" indent="-342900">
              <a:buFont typeface="Courier New" panose="02070309020205020404" pitchFamily="49" charset="0"/>
              <a:buChar char="o"/>
            </a:pPr>
            <a:endParaRPr lang="ru-RU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indent="-342900">
              <a:buFont typeface="Courier New" panose="02070309020205020404" pitchFamily="49" charset="0"/>
              <a:buChar char="o"/>
            </a:pPr>
            <a:endParaRPr lang="ru-RU" sz="16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Courier New" panose="02070309020205020404" pitchFamily="49" charset="0"/>
              <a:buChar char="o"/>
            </a:pP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Дукин преводилац – издваја се појединац издајник и именује као Драгослав Пробишић.</a:t>
            </a:r>
          </a:p>
          <a:p>
            <a:pPr marL="342900" indent="-342900">
              <a:buFont typeface="Courier New" panose="02070309020205020404" pitchFamily="49" charset="0"/>
              <a:buChar char="o"/>
            </a:pPr>
            <a:endParaRPr lang="ru-RU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Courier New" panose="02070309020205020404" pitchFamily="49" charset="0"/>
              <a:buChar char="o"/>
            </a:pPr>
            <a:endParaRPr lang="ru-RU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Courier New" panose="02070309020205020404" pitchFamily="49" charset="0"/>
              <a:buChar char="o"/>
            </a:pPr>
            <a:r>
              <a:rPr lang="sr-Cyrl-BA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Мавро Орбин, </a:t>
            </a:r>
            <a:r>
              <a:rPr lang="sr-Cyrl-BA" i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Краљевство Словена</a:t>
            </a:r>
            <a:r>
              <a:rPr lang="sr-Cyrl-BA" i="1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sr-Cyrl-BA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(1601) – први познати текст у ком је издајник назван именом Вука Бранковића</a:t>
            </a:r>
            <a:endParaRPr lang="ru-RU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5B0E2F2D-E7B9-0783-19C8-A220E8FA0E6D}"/>
              </a:ext>
            </a:extLst>
          </p:cNvPr>
          <p:cNvSpPr txBox="1"/>
          <p:nvPr/>
        </p:nvSpPr>
        <p:spPr>
          <a:xfrm>
            <a:off x="12682835" y="203440"/>
            <a:ext cx="7204364" cy="1077218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sr-Cyrl-BA" sz="3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КОСОВСКИ БОЈ – ПОБЈЕДА ИЛИ ПОРАЗ?</a:t>
            </a:r>
            <a:endParaRPr lang="en-US" sz="32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C3A6083D-F8DC-02EC-E42B-0D122DEC9660}"/>
              </a:ext>
            </a:extLst>
          </p:cNvPr>
          <p:cNvSpPr txBox="1"/>
          <p:nvPr/>
        </p:nvSpPr>
        <p:spPr>
          <a:xfrm>
            <a:off x="-9095498" y="1680034"/>
            <a:ext cx="9047018" cy="4524315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marL="342900" marR="0" lvl="0" indent="-342900"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Char char="o"/>
              <a:tabLst>
                <a:tab pos="457200" algn="l"/>
              </a:tabLst>
            </a:pPr>
            <a:r>
              <a:rPr lang="sr-Cyrl-BA" sz="1800" kern="12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 једној од најважнијих битки српске историје, а свакако најопјеванијој, мало се шта поуздано зна. Исход боја је нејасан.</a:t>
            </a:r>
          </a:p>
          <a:p>
            <a:pPr marL="342900" marR="0" lvl="0" indent="-342900"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Char char="o"/>
              <a:tabLst>
                <a:tab pos="457200" algn="l"/>
              </a:tabLst>
            </a:pPr>
            <a:endParaRPr lang="sr-Cyrl-BA" dirty="0">
              <a:solidFill>
                <a:schemeClr val="bg1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marR="0" lvl="0" indent="-342900"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Char char="o"/>
              <a:tabLst>
                <a:tab pos="457200" algn="l"/>
              </a:tabLst>
            </a:pPr>
            <a:r>
              <a:rPr lang="sr-Cyrl-BA" sz="18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У почетку, исход битке је посматран као хришћанска побједа. Међутим, временом се увријежило мишљење о поразу.</a:t>
            </a:r>
          </a:p>
          <a:p>
            <a:pPr marL="342900" marR="0" lvl="0" indent="-342900"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Char char="o"/>
              <a:tabLst>
                <a:tab pos="457200" algn="l"/>
              </a:tabLst>
            </a:pPr>
            <a:endParaRPr lang="sr-Cyrl-BA" dirty="0">
              <a:solidFill>
                <a:schemeClr val="bg1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marR="0" lvl="0" indent="-342900"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Char char="o"/>
              <a:tabLst>
                <a:tab pos="457200" algn="l"/>
              </a:tabLst>
            </a:pPr>
            <a:r>
              <a:rPr lang="ru-RU" sz="18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Временом, усљед преношења усмених наратива и тешке покосовске историјске стварности, бој се почиње перципирати као пораз.</a:t>
            </a:r>
          </a:p>
          <a:p>
            <a:pPr marL="342900" marR="0" lvl="0" indent="-342900"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Char char="o"/>
              <a:tabLst>
                <a:tab pos="457200" algn="l"/>
              </a:tabLst>
            </a:pPr>
            <a:endParaRPr lang="ru-RU" dirty="0">
              <a:solidFill>
                <a:schemeClr val="bg1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marR="0" lvl="0" indent="-342900"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Char char="o"/>
              <a:tabLst>
                <a:tab pos="457200" algn="l"/>
              </a:tabLst>
            </a:pPr>
            <a:r>
              <a:rPr lang="ru-RU" sz="1800" b="0" i="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„Српска војска посматрана као целина, није претрпела пораз у класичном смислу те речи, ипак Срби су на Косову изгубили рат против Турака” (Благојевић 2009: 28).</a:t>
            </a:r>
          </a:p>
          <a:p>
            <a:pPr marL="342900" marR="0" lvl="0" indent="-342900"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Char char="o"/>
              <a:tabLst>
                <a:tab pos="457200" algn="l"/>
              </a:tabLst>
            </a:pPr>
            <a:endParaRPr lang="ru-RU" dirty="0">
              <a:solidFill>
                <a:schemeClr val="bg1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marR="0" lvl="0" indent="-342900"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Char char="o"/>
              <a:tabLst>
                <a:tab pos="457200" algn="l"/>
              </a:tabLst>
            </a:pPr>
            <a:r>
              <a:rPr lang="ru-RU" sz="18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„Битка која се одиграла 15/28. јуна 1389. године између Срба и Турака на Косову пољу недалеко од Приштине, средишња је тема српске уметне епике.“ (Петровић 2001: 5).</a:t>
            </a:r>
          </a:p>
          <a:p>
            <a:pPr marL="342900" marR="0" lvl="0" indent="-342900"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Char char="o"/>
              <a:tabLst>
                <a:tab pos="457200" algn="l"/>
              </a:tabLst>
            </a:pPr>
            <a:endParaRPr lang="ru-RU" dirty="0">
              <a:solidFill>
                <a:schemeClr val="bg1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marR="0" lvl="0" indent="-342900"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Char char="o"/>
              <a:tabLst>
                <a:tab pos="457200" algn="l"/>
              </a:tabLst>
            </a:pPr>
            <a:endParaRPr lang="en-US" sz="1800" dirty="0">
              <a:solidFill>
                <a:schemeClr val="bg1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FC0A0074-CA30-64EE-FFEE-54BDB8452C9C}"/>
              </a:ext>
            </a:extLst>
          </p:cNvPr>
          <p:cNvSpPr txBox="1"/>
          <p:nvPr/>
        </p:nvSpPr>
        <p:spPr>
          <a:xfrm>
            <a:off x="2535099" y="-1171108"/>
            <a:ext cx="7204364" cy="954107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sr-Cyrl-BA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ВУК БРАНКОВИЋ – ИСТОРИЈСКА ЛИЧНОСТ</a:t>
            </a:r>
            <a:endParaRPr lang="en-US" sz="28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xmlns="" id="{F7FEEE05-C266-6016-34C3-CD4F4DB08AB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3729" b="97288" l="9357" r="92398">
                        <a14:foregroundMark x1="53801" y1="12203" x2="46784" y2="6780"/>
                        <a14:foregroundMark x1="36753" y1="6498" x2="36257" y2="6441"/>
                        <a14:foregroundMark x1="50877" y1="8136" x2="41066" y2="6999"/>
                        <a14:foregroundMark x1="25146" y1="10169" x2="22222" y2="3729"/>
                        <a14:foregroundMark x1="33918" y1="39322" x2="9357" y2="39661"/>
                        <a14:foregroundMark x1="9357" y1="39661" x2="10526" y2="54237"/>
                        <a14:foregroundMark x1="83041" y1="34915" x2="92398" y2="56949"/>
                        <a14:foregroundMark x1="15789" y1="91864" x2="82456" y2="89492"/>
                        <a14:foregroundMark x1="78947" y1="94576" x2="86550" y2="97288"/>
                        <a14:foregroundMark x1="43860" y1="7119" x2="41520" y2="6441"/>
                        <a14:backgroundMark x1="36842" y1="6441" x2="40351" y2="745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2675" y="-2111261"/>
            <a:ext cx="1110239" cy="1915325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xmlns="" id="{B2409039-ED20-2DB9-B26F-BEE10F19954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3729" b="97288" l="9357" r="92398">
                        <a14:foregroundMark x1="53801" y1="12203" x2="46784" y2="6780"/>
                        <a14:foregroundMark x1="36753" y1="6498" x2="36257" y2="6441"/>
                        <a14:foregroundMark x1="50877" y1="8136" x2="41066" y2="6999"/>
                        <a14:foregroundMark x1="25146" y1="10169" x2="22222" y2="3729"/>
                        <a14:foregroundMark x1="33918" y1="39322" x2="9357" y2="39661"/>
                        <a14:foregroundMark x1="9357" y1="39661" x2="10526" y2="54237"/>
                        <a14:foregroundMark x1="83041" y1="34915" x2="92398" y2="56949"/>
                        <a14:foregroundMark x1="15789" y1="91864" x2="82456" y2="89492"/>
                        <a14:foregroundMark x1="78947" y1="94576" x2="86550" y2="97288"/>
                        <a14:foregroundMark x1="43860" y1="7119" x2="41520" y2="6441"/>
                        <a14:backgroundMark x1="36842" y1="6441" x2="40351" y2="745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79086" y="-2149995"/>
            <a:ext cx="1110239" cy="1915325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xmlns="" id="{977725AD-B902-5085-E034-0B4EEC251D00}"/>
              </a:ext>
            </a:extLst>
          </p:cNvPr>
          <p:cNvSpPr txBox="1"/>
          <p:nvPr/>
        </p:nvSpPr>
        <p:spPr>
          <a:xfrm>
            <a:off x="1869529" y="7791013"/>
            <a:ext cx="8378455" cy="3970318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marL="285750" indent="-285750">
              <a:buFont typeface="Courier New" panose="02070309020205020404" pitchFamily="49" charset="0"/>
              <a:buChar char="o"/>
            </a:pPr>
            <a:r>
              <a:rPr lang="sr-Cyrl-BA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Вук Бранковић, један је од обласних господара, син моћног и угледног Бранка Младеновића. Зет кнеза Лазара уз којег је доживео велики успон и постао један од најутицајнијих велможа.  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endParaRPr lang="sr-Cyrl-BA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Courier New" panose="02070309020205020404" pitchFamily="49" charset="0"/>
              <a:buChar char="o"/>
            </a:pPr>
            <a:endParaRPr lang="sr-Cyrl-BA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sr-Cyrl-BA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Бој се одвијао на Вуковој територији, па у случају пораза није имао куда побећи. 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endParaRPr lang="sr-Cyrl-BA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ru-RU" b="0" i="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Након боја Вук наставља да пружа отпор Османлијама и покушава да се уздигне међу осталим великашима и заузме Лазарево место. 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endParaRPr lang="ru-RU" b="0" i="0" dirty="0">
              <a:solidFill>
                <a:schemeClr val="bg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Courier New" panose="02070309020205020404" pitchFamily="49" charset="0"/>
              <a:buChar char="o"/>
            </a:pPr>
            <a:endParaRPr lang="ru-RU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ru-RU" b="0" i="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Био је политички противник кнегиње Милице, страдао је у турском заточеништву (1397).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endParaRPr lang="ru-RU" b="0" i="0" dirty="0">
              <a:solidFill>
                <a:schemeClr val="bg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23729110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86345DFD-5101-DCAA-AB4B-204BDD4758C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xmlns="" r:id="rId3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B72F12D2-B814-46A6-CB40-E1DB58C99CEC}"/>
              </a:ext>
            </a:extLst>
          </p:cNvPr>
          <p:cNvSpPr txBox="1"/>
          <p:nvPr/>
        </p:nvSpPr>
        <p:spPr>
          <a:xfrm>
            <a:off x="2535099" y="113407"/>
            <a:ext cx="7204364" cy="954107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sr-Cyrl-BA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ВУК БРАНКОВИЋ – ИСТОРИЈСКА ЛИЧНОСТ</a:t>
            </a:r>
            <a:endParaRPr lang="en-US" sz="28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28757C26-9599-543B-7008-74AA6382F312}"/>
              </a:ext>
            </a:extLst>
          </p:cNvPr>
          <p:cNvSpPr txBox="1"/>
          <p:nvPr/>
        </p:nvSpPr>
        <p:spPr>
          <a:xfrm>
            <a:off x="1869529" y="1520848"/>
            <a:ext cx="8378455" cy="3970318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marL="285750" indent="-285750">
              <a:buFont typeface="Courier New" panose="02070309020205020404" pitchFamily="49" charset="0"/>
              <a:buChar char="o"/>
            </a:pPr>
            <a:r>
              <a:rPr lang="sr-Cyrl-BA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Вук Бранковић, један је од обласних господара, син моћног и угледног Бранка Младеновића. Зет кнеза Лазара уз којег је доживео велики успон и постао један од најутицајнијих велможа.  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endParaRPr lang="sr-Cyrl-BA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Courier New" panose="02070309020205020404" pitchFamily="49" charset="0"/>
              <a:buChar char="o"/>
            </a:pPr>
            <a:endParaRPr lang="sr-Cyrl-BA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sr-Cyrl-BA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Бој се одвијао на Вуковој територији, па у случају пораза није имао куда побећи. 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endParaRPr lang="sr-Cyrl-BA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ru-RU" b="0" i="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Након боја Вук наставља да пружа отпор Османлијама и покушава да се уздигне међу осталим великашима и заузме Лазарево место. 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endParaRPr lang="ru-RU" b="0" i="0" dirty="0">
              <a:solidFill>
                <a:schemeClr val="bg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Courier New" panose="02070309020205020404" pitchFamily="49" charset="0"/>
              <a:buChar char="o"/>
            </a:pPr>
            <a:endParaRPr lang="ru-RU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ru-RU" b="0" i="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Био је политички противник кнегиње Милице, страдао је у турском заточеништву (1397).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endParaRPr lang="ru-RU" b="0" i="0" dirty="0">
              <a:solidFill>
                <a:schemeClr val="bg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7E965EE8-0BD1-0CA5-04E5-8940FA9589C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3729" b="97288" l="9357" r="92398">
                        <a14:foregroundMark x1="53801" y1="12203" x2="46784" y2="6780"/>
                        <a14:foregroundMark x1="36753" y1="6498" x2="36257" y2="6441"/>
                        <a14:foregroundMark x1="50877" y1="8136" x2="41066" y2="6999"/>
                        <a14:foregroundMark x1="25146" y1="10169" x2="22222" y2="3729"/>
                        <a14:foregroundMark x1="33918" y1="39322" x2="9357" y2="39661"/>
                        <a14:foregroundMark x1="9357" y1="39661" x2="10526" y2="54237"/>
                        <a14:foregroundMark x1="83041" y1="34915" x2="92398" y2="56949"/>
                        <a14:foregroundMark x1="15789" y1="91864" x2="82456" y2="89492"/>
                        <a14:foregroundMark x1="78947" y1="94576" x2="86550" y2="97288"/>
                        <a14:foregroundMark x1="43860" y1="7119" x2="41520" y2="6441"/>
                        <a14:backgroundMark x1="36842" y1="6441" x2="40351" y2="745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1790" y="0"/>
            <a:ext cx="1110239" cy="1915325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xmlns="" id="{FC497CBD-A35B-5AD2-4251-EC10563E334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3729" b="97288" l="9357" r="92398">
                        <a14:foregroundMark x1="53801" y1="12203" x2="46784" y2="6780"/>
                        <a14:foregroundMark x1="36753" y1="6498" x2="36257" y2="6441"/>
                        <a14:foregroundMark x1="50877" y1="8136" x2="41066" y2="6999"/>
                        <a14:foregroundMark x1="25146" y1="10169" x2="22222" y2="3729"/>
                        <a14:foregroundMark x1="33918" y1="39322" x2="9357" y2="39661"/>
                        <a14:foregroundMark x1="9357" y1="39661" x2="10526" y2="54237"/>
                        <a14:foregroundMark x1="83041" y1="34915" x2="92398" y2="56949"/>
                        <a14:foregroundMark x1="15789" y1="91864" x2="82456" y2="89492"/>
                        <a14:foregroundMark x1="78947" y1="94576" x2="86550" y2="97288"/>
                        <a14:foregroundMark x1="43860" y1="7119" x2="41520" y2="6441"/>
                        <a14:backgroundMark x1="36842" y1="6441" x2="40351" y2="745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1252" y="-10633"/>
            <a:ext cx="1110239" cy="1915325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23E6073E-F3B4-F180-6DDE-32E33F336283}"/>
              </a:ext>
            </a:extLst>
          </p:cNvPr>
          <p:cNvSpPr txBox="1"/>
          <p:nvPr/>
        </p:nvSpPr>
        <p:spPr>
          <a:xfrm>
            <a:off x="-7804056" y="469339"/>
            <a:ext cx="7204364" cy="584775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sr-Cyrl-BA" sz="3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ГЕНЕЗА МОТИВА ИЗДАЈЕ</a:t>
            </a:r>
            <a:endParaRPr lang="en-US" sz="32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BF2B4BED-CA68-9190-0978-78BCA1459B96}"/>
              </a:ext>
            </a:extLst>
          </p:cNvPr>
          <p:cNvSpPr txBox="1"/>
          <p:nvPr/>
        </p:nvSpPr>
        <p:spPr>
          <a:xfrm>
            <a:off x="13459691" y="1523453"/>
            <a:ext cx="9047018" cy="3939540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marL="342900" indent="-342900">
              <a:buFont typeface="Courier New" panose="02070309020205020404" pitchFamily="49" charset="0"/>
              <a:buChar char="o"/>
            </a:pPr>
            <a:r>
              <a:rPr lang="ru-RU" kern="12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У најстаријим изворима о издаји се говори тек као о гласини.</a:t>
            </a:r>
            <a:endParaRPr lang="en-US" dirty="0">
              <a:solidFill>
                <a:schemeClr val="bg1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ru-RU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Courier New" panose="02070309020205020404" pitchFamily="49" charset="0"/>
              <a:buChar char="o"/>
            </a:pPr>
            <a:r>
              <a:rPr lang="ru-RU" i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Пећки летопис </a:t>
            </a:r>
            <a:r>
              <a:rPr lang="ru-RU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несигурно спомиње постојање издаје:</a:t>
            </a:r>
            <a:r>
              <a:rPr lang="ru-RU" b="0" i="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„ 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</a:t>
            </a:r>
            <a:r>
              <a:rPr lang="sr-Cyrl-CS" dirty="0">
                <a:latin typeface="Times New Roman" pitchFamily="18" charset="0"/>
                <a:cs typeface="Times New Roman" pitchFamily="18" charset="0"/>
              </a:rPr>
              <a:t>е знам шта истинито да кажем о овоме, је ли га издао неко од његових храњеника или је то, пак, суд Божији који се зби над њим</a:t>
            </a:r>
            <a:r>
              <a:rPr lang="ru-RU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” (Грковић, прир. 1993: 148). </a:t>
            </a:r>
          </a:p>
          <a:p>
            <a:pPr marL="342900" indent="-342900">
              <a:buFont typeface="Courier New" panose="02070309020205020404" pitchFamily="49" charset="0"/>
              <a:buChar char="o"/>
            </a:pPr>
            <a:endParaRPr lang="ru-RU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indent="-342900">
              <a:buFont typeface="Courier New" panose="02070309020205020404" pitchFamily="49" charset="0"/>
              <a:buChar char="o"/>
            </a:pPr>
            <a:endParaRPr lang="ru-RU" sz="16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Courier New" panose="02070309020205020404" pitchFamily="49" charset="0"/>
              <a:buChar char="o"/>
            </a:pP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Дукин преводилац – издваја се појединац издајник и именује као Драгослав Пробишић.</a:t>
            </a:r>
          </a:p>
          <a:p>
            <a:pPr marL="342900" indent="-342900">
              <a:buFont typeface="Courier New" panose="02070309020205020404" pitchFamily="49" charset="0"/>
              <a:buChar char="o"/>
            </a:pPr>
            <a:endParaRPr lang="ru-RU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Courier New" panose="02070309020205020404" pitchFamily="49" charset="0"/>
              <a:buChar char="o"/>
            </a:pPr>
            <a:endParaRPr lang="ru-RU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Courier New" panose="02070309020205020404" pitchFamily="49" charset="0"/>
              <a:buChar char="o"/>
            </a:pPr>
            <a:r>
              <a:rPr lang="sr-Cyrl-BA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Мавро Орбин, </a:t>
            </a:r>
            <a:r>
              <a:rPr lang="sr-Cyrl-BA" i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Краљевство Словена</a:t>
            </a:r>
            <a:r>
              <a:rPr lang="sr-Cyrl-BA" i="1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sr-Cyrl-BA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(1601) – први познати текст у ком је издајник назван именом Вука Бранковића</a:t>
            </a:r>
            <a:endParaRPr lang="ru-RU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BB5A34F8-6FE7-780C-69BD-11EF7E682291}"/>
              </a:ext>
            </a:extLst>
          </p:cNvPr>
          <p:cNvSpPr txBox="1"/>
          <p:nvPr/>
        </p:nvSpPr>
        <p:spPr>
          <a:xfrm>
            <a:off x="13565049" y="113407"/>
            <a:ext cx="7204364" cy="523220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sr-Cyrl-BA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ВУК БРАНКОВИЋ - ИЗДАЈНИК</a:t>
            </a:r>
            <a:endParaRPr lang="en-US" sz="28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xmlns="" id="{04D017DA-19D8-7AF5-6A8A-D71362D4D724}"/>
              </a:ext>
            </a:extLst>
          </p:cNvPr>
          <p:cNvSpPr txBox="1"/>
          <p:nvPr/>
        </p:nvSpPr>
        <p:spPr>
          <a:xfrm>
            <a:off x="-9094824" y="1637414"/>
            <a:ext cx="8378455" cy="4493538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marL="285750" indent="-285750" algn="just">
              <a:buFont typeface="Courier New" panose="02070309020205020404" pitchFamily="49" charset="0"/>
              <a:buChar char="o"/>
            </a:pPr>
            <a:r>
              <a:rPr lang="sr-Cyrl-BA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„ 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Као што је име Јуде Искариотског постало синоним за највећег издајника у хришћанском свету, због тога што је издао Исуса Христа, тако је и име Вука Бранковића постало синоним за највећег издајника српског народа.</a:t>
            </a:r>
            <a:r>
              <a:rPr lang="ru-RU" b="0" i="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”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(Благојевић 2009:1)</a:t>
            </a:r>
          </a:p>
          <a:p>
            <a:pPr algn="just"/>
            <a:endParaRPr lang="ru-RU" b="0" i="0" dirty="0">
              <a:solidFill>
                <a:schemeClr val="bg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buFont typeface="Courier New" panose="02070309020205020404" pitchFamily="49" charset="0"/>
              <a:buChar char="o"/>
            </a:pP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Проклетство породице Бранковић – Вук, Ђурађ, Проклета Јерина</a:t>
            </a:r>
            <a:endParaRPr lang="ru-RU" sz="16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buFont typeface="Courier New" panose="02070309020205020404" pitchFamily="49" charset="0"/>
              <a:buChar char="o"/>
            </a:pPr>
            <a:r>
              <a:rPr lang="ru-RU" b="0" i="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Вук се у </a:t>
            </a:r>
            <a:r>
              <a:rPr lang="ru-RU" b="0" i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Краљевству Словена</a:t>
            </a:r>
            <a:r>
              <a:rPr lang="ru-RU" b="0" i="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представља и као клеветник.</a:t>
            </a:r>
          </a:p>
          <a:p>
            <a:pPr marL="342900" indent="-342900" algn="just">
              <a:buFont typeface="Courier New" panose="02070309020205020404" pitchFamily="49" charset="0"/>
              <a:buChar char="o"/>
            </a:pPr>
            <a:endParaRPr lang="ru-RU" sz="16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buFont typeface="Courier New" panose="02070309020205020404" pitchFamily="49" charset="0"/>
              <a:buChar char="o"/>
            </a:pPr>
            <a:r>
              <a:rPr lang="ru-RU" b="0" i="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Постоје бројне теорије зашто је баш именом Вука Бранковића назван косовски издајник – преношење мотива издаје с његовог сина Ђурђа који није учествовао у Другом косовском боју (1448), католичка пропаганда вере, историјско непријатељство Лазаревих зетова.</a:t>
            </a:r>
          </a:p>
          <a:p>
            <a:pPr marL="342900" indent="-342900" algn="just">
              <a:buFont typeface="Courier New" panose="02070309020205020404" pitchFamily="49" charset="0"/>
              <a:buChar char="o"/>
            </a:pPr>
            <a:endParaRPr lang="ru-RU" sz="16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buFont typeface="Courier New" panose="02070309020205020404" pitchFamily="49" charset="0"/>
              <a:buChar char="o"/>
            </a:pP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„Вук Бранковић није издао Лазара на Косову. Он је изневерио Милицу после Косоваˮ (Љубинковић 2018: 78)</a:t>
            </a:r>
            <a:endParaRPr lang="ru-RU" b="0" i="0" dirty="0">
              <a:solidFill>
                <a:schemeClr val="bg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Courier New" panose="02070309020205020404" pitchFamily="49" charset="0"/>
              <a:buChar char="o"/>
            </a:pPr>
            <a:endParaRPr lang="ru-RU" sz="2000" b="0" i="0" dirty="0">
              <a:solidFill>
                <a:schemeClr val="bg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xmlns="" id="{015C450D-D51B-DA59-47A2-6476EEE32208}"/>
              </a:ext>
            </a:extLst>
          </p:cNvPr>
          <p:cNvSpPr txBox="1"/>
          <p:nvPr/>
        </p:nvSpPr>
        <p:spPr>
          <a:xfrm>
            <a:off x="-9113874" y="1637414"/>
            <a:ext cx="8378455" cy="4985980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marL="285750" indent="-285750" algn="just">
              <a:buFont typeface="Courier New" panose="02070309020205020404" pitchFamily="49" charset="0"/>
              <a:buChar char="o"/>
            </a:pPr>
            <a:r>
              <a:rPr lang="sr-Cyrl-BA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„ 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Као што је име Јуде Искариотског постало синоним за највећег издајника у хришћанском свету, због тога што је издао Исуса Христа, тако је и име Вука Бранковића постало синоним за највећег издајника српског народа.</a:t>
            </a:r>
            <a:r>
              <a:rPr lang="ru-RU" b="0" i="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”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(Благојевић 2009:1)</a:t>
            </a:r>
          </a:p>
          <a:p>
            <a:pPr algn="just"/>
            <a:endParaRPr lang="ru-RU" b="0" i="0" dirty="0">
              <a:solidFill>
                <a:schemeClr val="bg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buFont typeface="Courier New" panose="02070309020205020404" pitchFamily="49" charset="0"/>
              <a:buChar char="o"/>
            </a:pP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Проклетство породице Бранковић – Вук, Ђурађ, Проклета Јерина</a:t>
            </a:r>
          </a:p>
          <a:p>
            <a:pPr marL="342900" indent="-342900" algn="just">
              <a:buFont typeface="Courier New" panose="02070309020205020404" pitchFamily="49" charset="0"/>
              <a:buChar char="o"/>
            </a:pPr>
            <a:endParaRPr lang="ru-RU" sz="16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sz="16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buFont typeface="Courier New" panose="02070309020205020404" pitchFamily="49" charset="0"/>
              <a:buChar char="o"/>
            </a:pPr>
            <a:r>
              <a:rPr lang="ru-RU" b="0" i="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Вук се у </a:t>
            </a:r>
            <a:r>
              <a:rPr lang="ru-RU" b="0" i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Краљевству Словена</a:t>
            </a:r>
            <a:r>
              <a:rPr lang="ru-RU" b="0" i="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представља и као клеветник.</a:t>
            </a:r>
          </a:p>
          <a:p>
            <a:pPr marL="342900" indent="-342900" algn="just">
              <a:buFont typeface="Courier New" panose="02070309020205020404" pitchFamily="49" charset="0"/>
              <a:buChar char="o"/>
            </a:pPr>
            <a:endParaRPr lang="ru-RU" sz="16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buFont typeface="Courier New" panose="02070309020205020404" pitchFamily="49" charset="0"/>
              <a:buChar char="o"/>
            </a:pPr>
            <a:r>
              <a:rPr lang="ru-RU" b="0" i="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Постоје бројне теорије зашто је баш именом Вука Бранковића назван косовски издајник – преношење мотива издаје с његовог сина Ђурђа који није учествовао у Другом косовском боју (1448), католичка пропаганда вере, историјско непријатељство Лазаревих зетова.</a:t>
            </a:r>
          </a:p>
          <a:p>
            <a:pPr marL="342900" indent="-342900" algn="just">
              <a:buFont typeface="Courier New" panose="02070309020205020404" pitchFamily="49" charset="0"/>
              <a:buChar char="o"/>
            </a:pPr>
            <a:endParaRPr lang="ru-RU" sz="16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buFont typeface="Courier New" panose="02070309020205020404" pitchFamily="49" charset="0"/>
              <a:buChar char="o"/>
            </a:pP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„Вук Бранковић није издао Лазара на Косову. Он је изневерио Милицу после Косоваˮ (Љубинковић 2018: 78)</a:t>
            </a:r>
            <a:endParaRPr lang="ru-RU" b="0" i="0" dirty="0">
              <a:solidFill>
                <a:schemeClr val="bg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Courier New" panose="02070309020205020404" pitchFamily="49" charset="0"/>
              <a:buChar char="o"/>
            </a:pPr>
            <a:endParaRPr lang="ru-RU" sz="2000" b="0" i="0" dirty="0">
              <a:solidFill>
                <a:schemeClr val="bg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36656192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86345DFD-5101-DCAA-AB4B-204BDD4758C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xmlns="" r:id="rId3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B72F12D2-B814-46A6-CB40-E1DB58C99CEC}"/>
              </a:ext>
            </a:extLst>
          </p:cNvPr>
          <p:cNvSpPr txBox="1"/>
          <p:nvPr/>
        </p:nvSpPr>
        <p:spPr>
          <a:xfrm>
            <a:off x="2535099" y="113407"/>
            <a:ext cx="7204364" cy="523220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sr-Cyrl-BA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ВУК БРАНКОВИЋ - ИЗДАЈНИК</a:t>
            </a:r>
            <a:endParaRPr lang="en-US" sz="28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28757C26-9599-543B-7008-74AA6382F312}"/>
              </a:ext>
            </a:extLst>
          </p:cNvPr>
          <p:cNvSpPr txBox="1"/>
          <p:nvPr/>
        </p:nvSpPr>
        <p:spPr>
          <a:xfrm>
            <a:off x="1935126" y="1637414"/>
            <a:ext cx="8378455" cy="4985980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marL="285750" indent="-285750" algn="just">
              <a:buFont typeface="Courier New" panose="02070309020205020404" pitchFamily="49" charset="0"/>
              <a:buChar char="o"/>
            </a:pPr>
            <a:r>
              <a:rPr lang="sr-Cyrl-BA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„ 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Као што је име Јуде Искариотског постало синоним за највећег издајника у хришћанском свету, због тога што је издао Исуса Христа, тако је и име Вука Бранковића постало синоним за највећег издајника српског народа.</a:t>
            </a:r>
            <a:r>
              <a:rPr lang="ru-RU" b="0" i="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”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(Благојевић 2009:1)</a:t>
            </a:r>
          </a:p>
          <a:p>
            <a:pPr algn="just"/>
            <a:endParaRPr lang="ru-RU" b="0" i="0" dirty="0">
              <a:solidFill>
                <a:schemeClr val="bg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buFont typeface="Courier New" panose="02070309020205020404" pitchFamily="49" charset="0"/>
              <a:buChar char="o"/>
            </a:pP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Проклетство породице Бранковић – Вук, Ђурађ, Проклета Јерина</a:t>
            </a:r>
          </a:p>
          <a:p>
            <a:pPr marL="342900" indent="-342900" algn="just">
              <a:buFont typeface="Courier New" panose="02070309020205020404" pitchFamily="49" charset="0"/>
              <a:buChar char="o"/>
            </a:pPr>
            <a:endParaRPr lang="ru-RU" sz="16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sz="16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buFont typeface="Courier New" panose="02070309020205020404" pitchFamily="49" charset="0"/>
              <a:buChar char="o"/>
            </a:pPr>
            <a:r>
              <a:rPr lang="ru-RU" b="0" i="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Вук се у </a:t>
            </a:r>
            <a:r>
              <a:rPr lang="ru-RU" b="0" i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Краљевству Словена</a:t>
            </a:r>
            <a:r>
              <a:rPr lang="ru-RU" b="0" i="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представља и као клеветник.</a:t>
            </a:r>
          </a:p>
          <a:p>
            <a:pPr marL="342900" indent="-342900" algn="just">
              <a:buFont typeface="Courier New" panose="02070309020205020404" pitchFamily="49" charset="0"/>
              <a:buChar char="o"/>
            </a:pPr>
            <a:endParaRPr lang="ru-RU" sz="16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buFont typeface="Courier New" panose="02070309020205020404" pitchFamily="49" charset="0"/>
              <a:buChar char="o"/>
            </a:pPr>
            <a:r>
              <a:rPr lang="ru-RU" b="0" i="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Постоје бројне теорије зашто је баш именом Вука Бранковића назван косовски издајник – преношење мотива издаје с његовог сина Ђурђа који није учествовао у Другом косовском боју (1448), католичка пропаганда вјере, историјско непријатељство Лазаревих зетова.</a:t>
            </a:r>
          </a:p>
          <a:p>
            <a:pPr marL="342900" indent="-342900" algn="just">
              <a:buFont typeface="Courier New" panose="02070309020205020404" pitchFamily="49" charset="0"/>
              <a:buChar char="o"/>
            </a:pPr>
            <a:endParaRPr lang="ru-RU" sz="16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buFont typeface="Courier New" panose="02070309020205020404" pitchFamily="49" charset="0"/>
              <a:buChar char="o"/>
            </a:pP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„Вук Бранковић није издао Лазара на Косову. Он је изневерио Милицу после Косоваˮ (Љубинковић 2018: 78)</a:t>
            </a:r>
            <a:endParaRPr lang="ru-RU" b="0" i="0" dirty="0">
              <a:solidFill>
                <a:schemeClr val="bg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Courier New" panose="02070309020205020404" pitchFamily="49" charset="0"/>
              <a:buChar char="o"/>
            </a:pPr>
            <a:endParaRPr lang="ru-RU" sz="2000" b="0" i="0" dirty="0">
              <a:solidFill>
                <a:schemeClr val="bg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5EA6358B-D9C9-FB92-707B-20F0C381F9B3}"/>
              </a:ext>
            </a:extLst>
          </p:cNvPr>
          <p:cNvSpPr txBox="1"/>
          <p:nvPr/>
        </p:nvSpPr>
        <p:spPr>
          <a:xfrm>
            <a:off x="2535099" y="-1171108"/>
            <a:ext cx="7204364" cy="954107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sr-Cyrl-BA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ВУК БРАНКОВИЋ – ИСТОРИЈСКА ЛИЧНОСТ</a:t>
            </a:r>
            <a:endParaRPr lang="en-US" sz="28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8CB40B83-B6FC-34E8-E6A5-4D141B5348C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3729" b="97288" l="9357" r="92398">
                        <a14:foregroundMark x1="53801" y1="12203" x2="46784" y2="6780"/>
                        <a14:foregroundMark x1="36753" y1="6498" x2="36257" y2="6441"/>
                        <a14:foregroundMark x1="50877" y1="8136" x2="41066" y2="6999"/>
                        <a14:foregroundMark x1="25146" y1="10169" x2="22222" y2="3729"/>
                        <a14:foregroundMark x1="33918" y1="39322" x2="9357" y2="39661"/>
                        <a14:foregroundMark x1="9357" y1="39661" x2="10526" y2="54237"/>
                        <a14:foregroundMark x1="83041" y1="34915" x2="92398" y2="56949"/>
                        <a14:foregroundMark x1="15789" y1="91864" x2="82456" y2="89492"/>
                        <a14:foregroundMark x1="78947" y1="94576" x2="86550" y2="97288"/>
                        <a14:foregroundMark x1="43860" y1="7119" x2="41520" y2="6441"/>
                        <a14:backgroundMark x1="36842" y1="6441" x2="40351" y2="745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2675" y="-2111261"/>
            <a:ext cx="1110239" cy="1915325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xmlns="" id="{46F60E1E-A65E-3CA9-1590-6ED30151A7A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3729" b="97288" l="9357" r="92398">
                        <a14:foregroundMark x1="53801" y1="12203" x2="46784" y2="6780"/>
                        <a14:foregroundMark x1="36753" y1="6498" x2="36257" y2="6441"/>
                        <a14:foregroundMark x1="50877" y1="8136" x2="41066" y2="6999"/>
                        <a14:foregroundMark x1="25146" y1="10169" x2="22222" y2="3729"/>
                        <a14:foregroundMark x1="33918" y1="39322" x2="9357" y2="39661"/>
                        <a14:foregroundMark x1="9357" y1="39661" x2="10526" y2="54237"/>
                        <a14:foregroundMark x1="83041" y1="34915" x2="92398" y2="56949"/>
                        <a14:foregroundMark x1="15789" y1="91864" x2="82456" y2="89492"/>
                        <a14:foregroundMark x1="78947" y1="94576" x2="86550" y2="97288"/>
                        <a14:foregroundMark x1="43860" y1="7119" x2="41520" y2="6441"/>
                        <a14:backgroundMark x1="36842" y1="6441" x2="40351" y2="745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79086" y="-2149995"/>
            <a:ext cx="1110239" cy="1915325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DFF25FC3-B98B-E16A-B03F-3155FDACEB78}"/>
              </a:ext>
            </a:extLst>
          </p:cNvPr>
          <p:cNvSpPr txBox="1"/>
          <p:nvPr/>
        </p:nvSpPr>
        <p:spPr>
          <a:xfrm>
            <a:off x="1869529" y="7791013"/>
            <a:ext cx="8378455" cy="3970318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marL="285750" indent="-285750">
              <a:buFont typeface="Courier New" panose="02070309020205020404" pitchFamily="49" charset="0"/>
              <a:buChar char="o"/>
            </a:pPr>
            <a:r>
              <a:rPr lang="sr-Cyrl-BA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Вук Бранковић, један је од обласних господара, син моћног и угледног Бранка Младеновића. Зет кнеза Лазара уз којег је доживео велики успон и постао један од најутицајнијих велможа.  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endParaRPr lang="sr-Cyrl-BA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Courier New" panose="02070309020205020404" pitchFamily="49" charset="0"/>
              <a:buChar char="o"/>
            </a:pPr>
            <a:endParaRPr lang="sr-Cyrl-BA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sr-Cyrl-BA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Бој се одвијао на Вуковој територији, па у случају пораза није имао куда побећи. 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endParaRPr lang="sr-Cyrl-BA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ru-RU" b="0" i="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Након боја Вук наставља да пружа отпор Османлијама и покушава да се уздигне међу осталим великашима и заузме Лазарево место. 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endParaRPr lang="ru-RU" b="0" i="0" dirty="0">
              <a:solidFill>
                <a:schemeClr val="bg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Courier New" panose="02070309020205020404" pitchFamily="49" charset="0"/>
              <a:buChar char="o"/>
            </a:pPr>
            <a:endParaRPr lang="ru-RU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ru-RU" b="0" i="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Био је политички противник кнегиње Милице, страдао је у турском заточеништву (1397).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endParaRPr lang="ru-RU" b="0" i="0" dirty="0">
              <a:solidFill>
                <a:schemeClr val="bg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C13F2C53-95BF-4A5A-C573-42170A554FE9}"/>
              </a:ext>
            </a:extLst>
          </p:cNvPr>
          <p:cNvSpPr txBox="1"/>
          <p:nvPr/>
        </p:nvSpPr>
        <p:spPr>
          <a:xfrm>
            <a:off x="-7485201" y="265807"/>
            <a:ext cx="7204364" cy="523220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sr-Cyrl-BA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ЕПСКИ ЛИК ВУКА БРАНКОВИЋА</a:t>
            </a:r>
            <a:endParaRPr lang="en-US" sz="28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xmlns="" id="{66D6ECA8-AE1C-B7E8-0992-A6EEC15E6A23}"/>
              </a:ext>
            </a:extLst>
          </p:cNvPr>
          <p:cNvSpPr txBox="1"/>
          <p:nvPr/>
        </p:nvSpPr>
        <p:spPr>
          <a:xfrm>
            <a:off x="12431029" y="1637414"/>
            <a:ext cx="8378455" cy="4401205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marL="342900" indent="-342900">
              <a:buFont typeface="Courier New" panose="02070309020205020404" pitchFamily="49" charset="0"/>
              <a:buChar char="o"/>
            </a:pPr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Вук Бранковић се у народним пјесмама посматра као:</a:t>
            </a:r>
          </a:p>
          <a:p>
            <a:pPr marL="457200" indent="-457200">
              <a:buFont typeface="Arial" pitchFamily="34" charset="0"/>
              <a:buChar char="•"/>
            </a:pPr>
            <a:r>
              <a:rPr lang="ru-RU" sz="2000" b="0" i="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Клеветник</a:t>
            </a:r>
            <a:endParaRPr lang="ru-RU" sz="1600" b="0" i="0" dirty="0">
              <a:solidFill>
                <a:srgbClr val="FF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buFont typeface="Arial" pitchFamily="34" charset="0"/>
              <a:buChar char="•"/>
            </a:pPr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Подругљив</a:t>
            </a:r>
            <a:endParaRPr lang="ru-RU" sz="16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buFont typeface="Arial" pitchFamily="34" charset="0"/>
              <a:buChar char="•"/>
            </a:pPr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Саможив</a:t>
            </a:r>
          </a:p>
          <a:p>
            <a:pPr marL="457200" indent="-457200">
              <a:buFont typeface="Arial" pitchFamily="34" charset="0"/>
              <a:buChar char="•"/>
            </a:pPr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Издајник</a:t>
            </a:r>
          </a:p>
          <a:p>
            <a:pPr marL="457200" indent="-457200">
              <a:buFont typeface="Arial" pitchFamily="34" charset="0"/>
              <a:buChar char="•"/>
            </a:pPr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Властољубив</a:t>
            </a:r>
          </a:p>
          <a:p>
            <a:pPr marL="457200" indent="-457200">
              <a:buFont typeface="Arial" pitchFamily="34" charset="0"/>
              <a:buChar char="•"/>
            </a:pPr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Завидан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„Проклетˮ</a:t>
            </a:r>
            <a:b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0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Courier New" panose="02070309020205020404" pitchFamily="49" charset="0"/>
              <a:buChar char="o"/>
            </a:pPr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 сцени кнежеве вечере Лазар му чашу напија по господству, али не и по другим врлинама. Приказан је како сједи на врху стола с десне стране самог кнеза, док је Милош у зачељу.</a:t>
            </a:r>
          </a:p>
          <a:p>
            <a:pPr marL="457200" indent="-457200">
              <a:buFont typeface="+mj-lt"/>
              <a:buAutoNum type="arabicPeriod"/>
            </a:pPr>
            <a:endParaRPr lang="ru-RU" sz="20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Courier New" panose="02070309020205020404" pitchFamily="49" charset="0"/>
              <a:buChar char="o"/>
            </a:pPr>
            <a:endParaRPr lang="ru-RU" sz="20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53891595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86345DFD-5101-DCAA-AB4B-204BDD4758C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xmlns="" r:id="rId3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B72F12D2-B814-46A6-CB40-E1DB58C99CEC}"/>
              </a:ext>
            </a:extLst>
          </p:cNvPr>
          <p:cNvSpPr txBox="1"/>
          <p:nvPr/>
        </p:nvSpPr>
        <p:spPr>
          <a:xfrm>
            <a:off x="2535099" y="113407"/>
            <a:ext cx="7204364" cy="523220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sr-Cyrl-BA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ЕПСКИ ЛИК ВУКА БРАНКОВИЋА</a:t>
            </a:r>
            <a:endParaRPr lang="en-US" sz="28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28757C26-9599-543B-7008-74AA6382F312}"/>
              </a:ext>
            </a:extLst>
          </p:cNvPr>
          <p:cNvSpPr txBox="1"/>
          <p:nvPr/>
        </p:nvSpPr>
        <p:spPr>
          <a:xfrm>
            <a:off x="1944004" y="1637414"/>
            <a:ext cx="8378455" cy="4401205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marL="342900" indent="-342900">
              <a:buFont typeface="Courier New" panose="02070309020205020404" pitchFamily="49" charset="0"/>
              <a:buChar char="o"/>
            </a:pPr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Вук Бранковић се у народним пјесмама посматра као:</a:t>
            </a:r>
          </a:p>
          <a:p>
            <a:pPr marL="457200" indent="-457200">
              <a:buFont typeface="Arial" pitchFamily="34" charset="0"/>
              <a:buChar char="•"/>
            </a:pPr>
            <a:r>
              <a:rPr lang="ru-RU" sz="2000" b="0" i="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Клеветник</a:t>
            </a:r>
            <a:endParaRPr lang="ru-RU" sz="1600" b="0" i="0" dirty="0">
              <a:solidFill>
                <a:srgbClr val="FF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buFont typeface="Arial" pitchFamily="34" charset="0"/>
              <a:buChar char="•"/>
            </a:pPr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Подругљив</a:t>
            </a:r>
            <a:endParaRPr lang="ru-RU" sz="16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buFont typeface="Arial" pitchFamily="34" charset="0"/>
              <a:buChar char="•"/>
            </a:pPr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Саможив</a:t>
            </a:r>
          </a:p>
          <a:p>
            <a:pPr marL="457200" indent="-457200">
              <a:buFont typeface="Arial" pitchFamily="34" charset="0"/>
              <a:buChar char="•"/>
            </a:pPr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Издајник</a:t>
            </a:r>
          </a:p>
          <a:p>
            <a:pPr marL="457200" indent="-457200">
              <a:buFont typeface="Arial" pitchFamily="34" charset="0"/>
              <a:buChar char="•"/>
            </a:pPr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Властољубив</a:t>
            </a:r>
          </a:p>
          <a:p>
            <a:pPr marL="457200" indent="-457200">
              <a:buFont typeface="Arial" pitchFamily="34" charset="0"/>
              <a:buChar char="•"/>
            </a:pPr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Завидан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„Проклетˮ</a:t>
            </a:r>
            <a:b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0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Courier New" panose="02070309020205020404" pitchFamily="49" charset="0"/>
              <a:buChar char="o"/>
            </a:pPr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 сцени кнежеве вечере Лазар му чашу напија по господству, али не и по другим врлинама. Приказан је како сједи на врху стола с десне стране самог кнеза, док је Милош у зачељу.</a:t>
            </a:r>
          </a:p>
          <a:p>
            <a:pPr marL="457200" indent="-457200">
              <a:buFont typeface="+mj-lt"/>
              <a:buAutoNum type="arabicPeriod"/>
            </a:pPr>
            <a:endParaRPr lang="ru-RU" sz="20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Courier New" panose="02070309020205020404" pitchFamily="49" charset="0"/>
              <a:buChar char="o"/>
            </a:pPr>
            <a:endParaRPr lang="ru-RU" sz="20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CD76C87C-323D-1378-2276-37F4FDE0E8F0}"/>
              </a:ext>
            </a:extLst>
          </p:cNvPr>
          <p:cNvSpPr txBox="1"/>
          <p:nvPr/>
        </p:nvSpPr>
        <p:spPr>
          <a:xfrm>
            <a:off x="12860199" y="265807"/>
            <a:ext cx="7204364" cy="523220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sr-Cyrl-BA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ВУК БРАНКОВИЋ - ИЗДАЈНИК</a:t>
            </a:r>
            <a:endParaRPr lang="en-US" sz="28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C8FB47CC-3E5A-2807-9EBC-08709A8AA01C}"/>
              </a:ext>
            </a:extLst>
          </p:cNvPr>
          <p:cNvSpPr txBox="1"/>
          <p:nvPr/>
        </p:nvSpPr>
        <p:spPr>
          <a:xfrm>
            <a:off x="-9380574" y="1637414"/>
            <a:ext cx="8378455" cy="4493538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marL="285750" indent="-285750" algn="just">
              <a:buFont typeface="Courier New" panose="02070309020205020404" pitchFamily="49" charset="0"/>
              <a:buChar char="o"/>
            </a:pPr>
            <a:r>
              <a:rPr lang="sr-Cyrl-BA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„ 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Као што је име Јуде Искариотског постало синоним за највећег издајника у хришћанском свету, због тога што је издао Исуса Христа, тако је и име Вука Бранковића постало синоним за највећег издајника српског народа.</a:t>
            </a:r>
            <a:r>
              <a:rPr lang="ru-RU" b="0" i="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”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(Благојевић 2009:1)</a:t>
            </a:r>
          </a:p>
          <a:p>
            <a:pPr algn="just"/>
            <a:endParaRPr lang="ru-RU" b="0" i="0" dirty="0">
              <a:solidFill>
                <a:schemeClr val="bg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buFont typeface="Courier New" panose="02070309020205020404" pitchFamily="49" charset="0"/>
              <a:buChar char="o"/>
            </a:pP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Проклетство породице Бранковић – Вук, Ђурађ, Проклета Јерина</a:t>
            </a:r>
            <a:endParaRPr lang="ru-RU" sz="16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buFont typeface="Courier New" panose="02070309020205020404" pitchFamily="49" charset="0"/>
              <a:buChar char="o"/>
            </a:pPr>
            <a:r>
              <a:rPr lang="ru-RU" b="0" i="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Вук се у </a:t>
            </a:r>
            <a:r>
              <a:rPr lang="ru-RU" b="0" i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Краљевству Словена</a:t>
            </a:r>
            <a:r>
              <a:rPr lang="ru-RU" b="0" i="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представља и као клеветник.</a:t>
            </a:r>
          </a:p>
          <a:p>
            <a:pPr marL="342900" indent="-342900" algn="just">
              <a:buFont typeface="Courier New" panose="02070309020205020404" pitchFamily="49" charset="0"/>
              <a:buChar char="o"/>
            </a:pPr>
            <a:endParaRPr lang="ru-RU" sz="16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buFont typeface="Courier New" panose="02070309020205020404" pitchFamily="49" charset="0"/>
              <a:buChar char="o"/>
            </a:pPr>
            <a:r>
              <a:rPr lang="ru-RU" b="0" i="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Постоје бројне теорије зашто је баш именом Вука Бранковића назван косовски издајник – преношење мотива издаје с његовог сина Ђурђа који није учествовао у Другом косовском боју (1448), католичка пропаганда вере, историјско непријатељство Лазаревих зетова.</a:t>
            </a:r>
          </a:p>
          <a:p>
            <a:pPr marL="342900" indent="-342900" algn="just">
              <a:buFont typeface="Courier New" panose="02070309020205020404" pitchFamily="49" charset="0"/>
              <a:buChar char="o"/>
            </a:pPr>
            <a:endParaRPr lang="ru-RU" sz="16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buFont typeface="Courier New" panose="02070309020205020404" pitchFamily="49" charset="0"/>
              <a:buChar char="o"/>
            </a:pP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„Вук Бранковић није издао Лазара на Косову. Он је изневерио Милицу после Косоваˮ (Љубинковић 2018: 78)</a:t>
            </a:r>
            <a:endParaRPr lang="ru-RU" b="0" i="0" dirty="0">
              <a:solidFill>
                <a:schemeClr val="bg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Courier New" panose="02070309020205020404" pitchFamily="49" charset="0"/>
              <a:buChar char="o"/>
            </a:pPr>
            <a:endParaRPr lang="ru-RU" sz="2000" b="0" i="0" dirty="0">
              <a:solidFill>
                <a:schemeClr val="bg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FE287F88-1194-36E9-006E-413E771BAE6F}"/>
              </a:ext>
            </a:extLst>
          </p:cNvPr>
          <p:cNvSpPr txBox="1"/>
          <p:nvPr/>
        </p:nvSpPr>
        <p:spPr>
          <a:xfrm>
            <a:off x="2535099" y="-1715393"/>
            <a:ext cx="7204364" cy="954107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sr-Cyrl-BA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МОТИВ ИЗДАЈЕ И ЛОГИКА КОСОВСКЕ ЕПИКЕ</a:t>
            </a:r>
            <a:endParaRPr lang="en-US" sz="28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C9BF932E-DD6B-A1F9-54AF-DCC89F88883D}"/>
              </a:ext>
            </a:extLst>
          </p:cNvPr>
          <p:cNvSpPr txBox="1"/>
          <p:nvPr/>
        </p:nvSpPr>
        <p:spPr>
          <a:xfrm>
            <a:off x="1935126" y="7809614"/>
            <a:ext cx="8378455" cy="4770537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marL="342900" indent="-342900">
              <a:buFont typeface="Courier New" panose="02070309020205020404" pitchFamily="49" charset="0"/>
              <a:buChar char="o"/>
            </a:pP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Двије су основне мотивације пораза на Косову – есхатолошка и витешка, ратничка. </a:t>
            </a:r>
          </a:p>
          <a:p>
            <a:pPr marL="342900" indent="-342900">
              <a:buFont typeface="Courier New" panose="02070309020205020404" pitchFamily="49" charset="0"/>
              <a:buChar char="o"/>
            </a:pPr>
            <a:endParaRPr lang="ru-RU" sz="20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Courier New" panose="02070309020205020404" pitchFamily="49" charset="0"/>
              <a:buChar char="o"/>
            </a:pP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Издаја </a:t>
            </a:r>
            <a:r>
              <a:rPr lang="sr-Latn-RS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je 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носилац ратничке мотивације пораза. Њоме се објашњава како је до пораза дошло упркос јунаштву српских витезова: „Тад би Лаза надвладао Турке / Бог убио Вука Бранковића / Он издаде Србе на Косовуˮ (Вук </a:t>
            </a:r>
            <a:r>
              <a:rPr lang="sr-Latn-RS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II, 46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sr-Latn-RS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Courier New" panose="02070309020205020404" pitchFamily="49" charset="0"/>
              <a:buChar char="o"/>
            </a:pPr>
            <a:endParaRPr lang="ru-RU" sz="20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Courier New" panose="02070309020205020404" pitchFamily="49" charset="0"/>
              <a:buChar char="o"/>
            </a:pPr>
            <a:r>
              <a:rPr lang="sr-Cyrl-RS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Мотив издаје доприноси динамичности и драматичности приче.</a:t>
            </a:r>
            <a:endParaRPr lang="ru-RU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Courier New" panose="02070309020205020404" pitchFamily="49" charset="0"/>
              <a:buChar char="o"/>
            </a:pPr>
            <a:endParaRPr lang="ru-RU" sz="20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Courier New" panose="02070309020205020404" pitchFamily="49" charset="0"/>
              <a:buChar char="o"/>
            </a:pP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Поред спољашњег, јавља се и унутрашњи непријатељ. Успостављају се нове везе између ликова.</a:t>
            </a:r>
          </a:p>
          <a:p>
            <a:pPr marL="342900" indent="-342900">
              <a:buFont typeface="Courier New" panose="02070309020205020404" pitchFamily="49" charset="0"/>
              <a:buChar char="o"/>
            </a:pPr>
            <a:endParaRPr lang="ru-RU" sz="20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Courier New" panose="02070309020205020404" pitchFamily="49" charset="0"/>
              <a:buChar char="o"/>
            </a:pPr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Подвиг оклеветаног јунака чини се већим и значајнијим у поређењу са недјелом издаје. </a:t>
            </a:r>
          </a:p>
          <a:p>
            <a:pPr marL="342900" indent="-342900">
              <a:buFont typeface="Courier New" panose="02070309020205020404" pitchFamily="49" charset="0"/>
              <a:buChar char="o"/>
            </a:pPr>
            <a:endParaRPr lang="ru-RU" sz="20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Courier New" panose="02070309020205020404" pitchFamily="49" charset="0"/>
              <a:buChar char="o"/>
            </a:pPr>
            <a:endParaRPr lang="ru-RU" sz="20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16EC3685-6878-8389-D9FB-CFCCD752F9A4}"/>
              </a:ext>
            </a:extLst>
          </p:cNvPr>
          <p:cNvSpPr txBox="1"/>
          <p:nvPr/>
        </p:nvSpPr>
        <p:spPr>
          <a:xfrm>
            <a:off x="-8885274" y="1637414"/>
            <a:ext cx="8378455" cy="4985980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marL="285750" indent="-285750" algn="just">
              <a:buFont typeface="Courier New" panose="02070309020205020404" pitchFamily="49" charset="0"/>
              <a:buChar char="o"/>
            </a:pPr>
            <a:r>
              <a:rPr lang="sr-Cyrl-BA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„ 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Као што је име Јуде Искариотског постало синоним за највећег издајника у хришћанском свету, због тога што је издао Исуса Христа, тако је и име Вука Бранковића постало синоним за највећег издајника српског народа.</a:t>
            </a:r>
            <a:r>
              <a:rPr lang="ru-RU" b="0" i="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”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(Благојевић 2009:1)</a:t>
            </a:r>
          </a:p>
          <a:p>
            <a:pPr algn="just"/>
            <a:endParaRPr lang="ru-RU" b="0" i="0" dirty="0">
              <a:solidFill>
                <a:schemeClr val="bg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buFont typeface="Courier New" panose="02070309020205020404" pitchFamily="49" charset="0"/>
              <a:buChar char="o"/>
            </a:pP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Проклетство породице Бранковић – Вук, Ђурађ, Проклета Јерина</a:t>
            </a:r>
          </a:p>
          <a:p>
            <a:pPr marL="342900" indent="-342900" algn="just">
              <a:buFont typeface="Courier New" panose="02070309020205020404" pitchFamily="49" charset="0"/>
              <a:buChar char="o"/>
            </a:pPr>
            <a:endParaRPr lang="ru-RU" sz="16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sz="16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buFont typeface="Courier New" panose="02070309020205020404" pitchFamily="49" charset="0"/>
              <a:buChar char="o"/>
            </a:pPr>
            <a:r>
              <a:rPr lang="ru-RU" b="0" i="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Вук се у </a:t>
            </a:r>
            <a:r>
              <a:rPr lang="ru-RU" b="0" i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Краљевству Словена</a:t>
            </a:r>
            <a:r>
              <a:rPr lang="ru-RU" b="0" i="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представља и као клеветник.</a:t>
            </a:r>
          </a:p>
          <a:p>
            <a:pPr marL="342900" indent="-342900" algn="just">
              <a:buFont typeface="Courier New" panose="02070309020205020404" pitchFamily="49" charset="0"/>
              <a:buChar char="o"/>
            </a:pPr>
            <a:endParaRPr lang="ru-RU" sz="16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buFont typeface="Courier New" panose="02070309020205020404" pitchFamily="49" charset="0"/>
              <a:buChar char="o"/>
            </a:pPr>
            <a:r>
              <a:rPr lang="ru-RU" b="0" i="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Постоје бројне теорије зашто је баш именом Вука Бранковића назван косовски издајник – преношење мотива издаје с његовог сина Ђурђа који није учествовао у Другом косовском боју (1448), католичка пропаганда вјере, историјско непријатељство Лазаревих зетова.</a:t>
            </a:r>
          </a:p>
          <a:p>
            <a:pPr marL="342900" indent="-342900" algn="just">
              <a:buFont typeface="Courier New" panose="02070309020205020404" pitchFamily="49" charset="0"/>
              <a:buChar char="o"/>
            </a:pPr>
            <a:endParaRPr lang="ru-RU" sz="16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buFont typeface="Courier New" panose="02070309020205020404" pitchFamily="49" charset="0"/>
              <a:buChar char="o"/>
            </a:pP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„Вук Бранковић није издао Лазара на Косову. Он је изневерио Милицу после Косоваˮ (Љубинковић 2018: 78)</a:t>
            </a:r>
            <a:endParaRPr lang="ru-RU" b="0" i="0" dirty="0">
              <a:solidFill>
                <a:schemeClr val="bg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Courier New" panose="02070309020205020404" pitchFamily="49" charset="0"/>
              <a:buChar char="o"/>
            </a:pPr>
            <a:endParaRPr lang="ru-RU" sz="2000" b="0" i="0" dirty="0">
              <a:solidFill>
                <a:schemeClr val="bg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43101643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86345DFD-5101-DCAA-AB4B-204BDD4758C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xmlns="" r:id="rId3"/>
              </a:ext>
            </a:extLst>
          </a:blip>
          <a:stretch>
            <a:fillRect/>
          </a:stretch>
        </p:blipFill>
        <p:spPr>
          <a:xfrm>
            <a:off x="28353" y="0"/>
            <a:ext cx="12192000" cy="68580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B72F12D2-B814-46A6-CB40-E1DB58C99CEC}"/>
              </a:ext>
            </a:extLst>
          </p:cNvPr>
          <p:cNvSpPr txBox="1"/>
          <p:nvPr/>
        </p:nvSpPr>
        <p:spPr>
          <a:xfrm>
            <a:off x="2535099" y="113407"/>
            <a:ext cx="7204364" cy="954107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sr-Cyrl-BA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МОТИВ ИЗДАЈЕ И ЛОГИКА КОСОВСКЕ ЕПИКЕ</a:t>
            </a:r>
            <a:endParaRPr lang="en-US" sz="28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28757C26-9599-543B-7008-74AA6382F312}"/>
              </a:ext>
            </a:extLst>
          </p:cNvPr>
          <p:cNvSpPr txBox="1"/>
          <p:nvPr/>
        </p:nvSpPr>
        <p:spPr>
          <a:xfrm>
            <a:off x="1935126" y="1637414"/>
            <a:ext cx="8378455" cy="4770537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marL="342900" indent="-342900">
              <a:buFont typeface="Courier New" panose="02070309020205020404" pitchFamily="49" charset="0"/>
              <a:buChar char="o"/>
            </a:pP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Двије су основне мотивације пораза на Косову – есхатолошка и витешка, ратничка. </a:t>
            </a:r>
          </a:p>
          <a:p>
            <a:pPr marL="342900" indent="-342900">
              <a:buFont typeface="Courier New" panose="02070309020205020404" pitchFamily="49" charset="0"/>
              <a:buChar char="o"/>
            </a:pPr>
            <a:endParaRPr lang="ru-RU" sz="20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Courier New" panose="02070309020205020404" pitchFamily="49" charset="0"/>
              <a:buChar char="o"/>
            </a:pP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Издаја </a:t>
            </a:r>
            <a:r>
              <a:rPr lang="sr-Latn-RS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je 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носилац ратничке мотивације пораза. Њоме се објашњава како је до пораза дошло упркос јунаштву српских витезова: „Тад би Лаза надвладао Турке / Бог убио Вука Бранковића / Он издаде Србе на Косовуˮ (Вук </a:t>
            </a:r>
            <a:r>
              <a:rPr lang="sr-Latn-RS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II, 46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sr-Latn-RS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Courier New" panose="02070309020205020404" pitchFamily="49" charset="0"/>
              <a:buChar char="o"/>
            </a:pPr>
            <a:endParaRPr lang="ru-RU" sz="20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Courier New" panose="02070309020205020404" pitchFamily="49" charset="0"/>
              <a:buChar char="o"/>
            </a:pPr>
            <a:r>
              <a:rPr lang="sr-Cyrl-RS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Мотив издаје доприноси динамичности и драматичности приче.</a:t>
            </a:r>
            <a:endParaRPr lang="ru-RU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Courier New" panose="02070309020205020404" pitchFamily="49" charset="0"/>
              <a:buChar char="o"/>
            </a:pPr>
            <a:endParaRPr lang="ru-RU" sz="20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Courier New" panose="02070309020205020404" pitchFamily="49" charset="0"/>
              <a:buChar char="o"/>
            </a:pP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Поред спољашњег, јавља се и унутрашњи непријатељ. Успостављају се нове везе између ликова.</a:t>
            </a:r>
          </a:p>
          <a:p>
            <a:pPr marL="342900" indent="-342900">
              <a:buFont typeface="Courier New" panose="02070309020205020404" pitchFamily="49" charset="0"/>
              <a:buChar char="o"/>
            </a:pPr>
            <a:endParaRPr lang="ru-RU" sz="20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Courier New" panose="02070309020205020404" pitchFamily="49" charset="0"/>
              <a:buChar char="o"/>
            </a:pPr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Подвиг оклеветаног јунака чини се већим и значајнијим у поређењу са недјелом издаје. </a:t>
            </a:r>
          </a:p>
          <a:p>
            <a:pPr marL="342900" indent="-342900">
              <a:buFont typeface="Courier New" panose="02070309020205020404" pitchFamily="49" charset="0"/>
              <a:buChar char="o"/>
            </a:pPr>
            <a:endParaRPr lang="ru-RU" sz="20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Courier New" panose="02070309020205020404" pitchFamily="49" charset="0"/>
              <a:buChar char="o"/>
            </a:pPr>
            <a:endParaRPr lang="ru-RU" sz="20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9554BE33-137B-44D7-4913-1DE95DD1D18E}"/>
              </a:ext>
            </a:extLst>
          </p:cNvPr>
          <p:cNvSpPr txBox="1"/>
          <p:nvPr/>
        </p:nvSpPr>
        <p:spPr>
          <a:xfrm>
            <a:off x="-7923351" y="113407"/>
            <a:ext cx="7204364" cy="523220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sr-Cyrl-BA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ЕПСКИ ЛИК ВУКА БРАНКОВИЋА</a:t>
            </a:r>
            <a:endParaRPr lang="en-US" sz="28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2465FB5D-0BD7-9F2F-8ECD-FF8C90665201}"/>
              </a:ext>
            </a:extLst>
          </p:cNvPr>
          <p:cNvSpPr txBox="1"/>
          <p:nvPr/>
        </p:nvSpPr>
        <p:spPr>
          <a:xfrm>
            <a:off x="12459604" y="1637414"/>
            <a:ext cx="8378455" cy="4401205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marL="342900" indent="-342900">
              <a:buFont typeface="Courier New" panose="02070309020205020404" pitchFamily="49" charset="0"/>
              <a:buChar char="o"/>
            </a:pPr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Вук Бранковић се у народним пјесмама посматра као:</a:t>
            </a:r>
          </a:p>
          <a:p>
            <a:pPr marL="457200" indent="-457200">
              <a:buFont typeface="Arial" pitchFamily="34" charset="0"/>
              <a:buChar char="•"/>
            </a:pPr>
            <a:r>
              <a:rPr lang="ru-RU" sz="2000" b="0" i="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Клеветник</a:t>
            </a:r>
            <a:endParaRPr lang="ru-RU" sz="1600" b="0" i="0" dirty="0">
              <a:solidFill>
                <a:srgbClr val="FF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buFont typeface="Arial" pitchFamily="34" charset="0"/>
              <a:buChar char="•"/>
            </a:pPr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Подругљив</a:t>
            </a:r>
            <a:endParaRPr lang="ru-RU" sz="16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buFont typeface="Arial" pitchFamily="34" charset="0"/>
              <a:buChar char="•"/>
            </a:pPr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Саможив</a:t>
            </a:r>
          </a:p>
          <a:p>
            <a:pPr marL="457200" indent="-457200">
              <a:buFont typeface="Arial" pitchFamily="34" charset="0"/>
              <a:buChar char="•"/>
            </a:pPr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Издајник</a:t>
            </a:r>
          </a:p>
          <a:p>
            <a:pPr marL="457200" indent="-457200">
              <a:buFont typeface="Arial" pitchFamily="34" charset="0"/>
              <a:buChar char="•"/>
            </a:pPr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Властољубив</a:t>
            </a:r>
          </a:p>
          <a:p>
            <a:pPr marL="457200" indent="-457200">
              <a:buFont typeface="Arial" pitchFamily="34" charset="0"/>
              <a:buChar char="•"/>
            </a:pPr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Завидан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„Проклетˮ</a:t>
            </a:r>
            <a:b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0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Courier New" panose="02070309020205020404" pitchFamily="49" charset="0"/>
              <a:buChar char="o"/>
            </a:pPr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 сцени кнежеве вечере Лазар му чашу напија по господству, али не и по другим врлинама. Приказан је како сједи на врху стола с десне стране самог кнеза, док је Милош у зачељу.</a:t>
            </a:r>
          </a:p>
          <a:p>
            <a:pPr marL="457200" indent="-457200">
              <a:buFont typeface="+mj-lt"/>
              <a:buAutoNum type="arabicPeriod"/>
            </a:pPr>
            <a:endParaRPr lang="ru-RU" sz="20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Courier New" panose="02070309020205020404" pitchFamily="49" charset="0"/>
              <a:buChar char="o"/>
            </a:pPr>
            <a:endParaRPr lang="ru-RU" sz="20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6B936625-DBD6-31D0-2967-A3AEACE76AD3}"/>
              </a:ext>
            </a:extLst>
          </p:cNvPr>
          <p:cNvSpPr txBox="1"/>
          <p:nvPr/>
        </p:nvSpPr>
        <p:spPr>
          <a:xfrm>
            <a:off x="2522171" y="-1492657"/>
            <a:ext cx="7204364" cy="584775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sr-Cyrl-BA" sz="3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ЛИТЕРАТУРА</a:t>
            </a:r>
            <a:endParaRPr lang="en-US" sz="32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56A04B2A-25E3-E66F-8A10-2244281029B6}"/>
              </a:ext>
            </a:extLst>
          </p:cNvPr>
          <p:cNvSpPr txBox="1"/>
          <p:nvPr/>
        </p:nvSpPr>
        <p:spPr>
          <a:xfrm>
            <a:off x="1372319" y="7414111"/>
            <a:ext cx="10023813" cy="4708981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ru-RU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Благојевић 2009</a:t>
            </a:r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Милош Благојевић, „О издаји и невери Вука Бранковића“, </a:t>
            </a:r>
            <a:r>
              <a:rPr lang="ru-RU" sz="2000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Зборник Матице српске за историју</a:t>
            </a:r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бр. 79–80, Нови Сад, 7–42.</a:t>
            </a:r>
          </a:p>
          <a:p>
            <a:r>
              <a:rPr lang="ru-RU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Зуковић 2019</a:t>
            </a:r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Љубомир Зуковић, „Обилић и Бранковић – подвижник и издајник“, (15–20), у: </a:t>
            </a:r>
            <a:r>
              <a:rPr lang="ru-RU" sz="2000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Косово у усменој и средњовековној књижевности</a:t>
            </a:r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Нови Сад: Агора; Крушевац: Народна библиотека.</a:t>
            </a:r>
          </a:p>
          <a:p>
            <a:r>
              <a:rPr lang="ru-RU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Љубинковић 2010</a:t>
            </a:r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Ненад Љубинковић, „Косовска битка у своме времену и у виђењу потомака или логика развоја епских легенди о Косовском боју“, (257–286), у: </a:t>
            </a:r>
            <a:r>
              <a:rPr lang="ru-RU" sz="2000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Трагања и одговори</a:t>
            </a:r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Београд: Институт за књижевност и уметност.</a:t>
            </a:r>
          </a:p>
          <a:p>
            <a:r>
              <a:rPr lang="ru-RU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Љубинковић 2018</a:t>
            </a:r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Ненад Љубинковић, </a:t>
            </a:r>
            <a:r>
              <a:rPr lang="ru-RU" sz="2000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Од Косовске битке до косовске легенде</a:t>
            </a:r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Нови Сад: Матица српска, 2018.</a:t>
            </a:r>
          </a:p>
          <a:p>
            <a:r>
              <a:rPr lang="ru-RU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Михаљчић 1989</a:t>
            </a:r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Раде Михаљчић, </a:t>
            </a:r>
            <a:r>
              <a:rPr lang="ru-RU" sz="2000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Јунаци косовске легенде</a:t>
            </a:r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Београд: БИГЗ</a:t>
            </a:r>
          </a:p>
          <a:p>
            <a:r>
              <a:rPr lang="ru-RU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Петровић 2001</a:t>
            </a:r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Соња Петровић, </a:t>
            </a:r>
            <a:r>
              <a:rPr lang="ru-RU" sz="2000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Косовска битка у усменој поезији</a:t>
            </a:r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Београд: Гутенбергова галаксијa.</a:t>
            </a:r>
          </a:p>
          <a:p>
            <a:r>
              <a:rPr lang="ru-RU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Ређеп 1998</a:t>
            </a:r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Јелка Ређеп, „Издаја и слобода: мотив издаје на Косову“, (247–253), у: </a:t>
            </a:r>
            <a:r>
              <a:rPr lang="ru-RU" sz="2000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Убиство владара</a:t>
            </a:r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Нови Сад: Прометеј.</a:t>
            </a:r>
          </a:p>
        </p:txBody>
      </p:sp>
    </p:spTree>
    <p:extLst>
      <p:ext uri="{BB962C8B-B14F-4D97-AF65-F5344CB8AC3E}">
        <p14:creationId xmlns:p14="http://schemas.microsoft.com/office/powerpoint/2010/main" val="3521429182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86345DFD-5101-DCAA-AB4B-204BDD4758C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xmlns="" r:id="rId3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B72F12D2-B814-46A6-CB40-E1DB58C99CEC}"/>
              </a:ext>
            </a:extLst>
          </p:cNvPr>
          <p:cNvSpPr txBox="1"/>
          <p:nvPr/>
        </p:nvSpPr>
        <p:spPr>
          <a:xfrm>
            <a:off x="2522171" y="164693"/>
            <a:ext cx="7204364" cy="584775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sr-Cyrl-BA" sz="3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ЛИТЕРАТУРА</a:t>
            </a:r>
            <a:endParaRPr lang="en-US" sz="32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28757C26-9599-543B-7008-74AA6382F312}"/>
              </a:ext>
            </a:extLst>
          </p:cNvPr>
          <p:cNvSpPr txBox="1"/>
          <p:nvPr/>
        </p:nvSpPr>
        <p:spPr>
          <a:xfrm>
            <a:off x="1372319" y="1241911"/>
            <a:ext cx="10023813" cy="4708981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ru-RU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Благојевић 2009</a:t>
            </a:r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Милош Благојевић, „О издаји и невери Вука Бранковића“, </a:t>
            </a:r>
            <a:r>
              <a:rPr lang="ru-RU" sz="2000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Зборник Матице српске за историју</a:t>
            </a:r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бр. 79–80, Нови Сад, 7–42.</a:t>
            </a:r>
          </a:p>
          <a:p>
            <a:r>
              <a:rPr lang="ru-RU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Зуковић 2019</a:t>
            </a:r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Љубомир Зуковић, „Обилић и Бранковић – подвижник и издајник“, (15–20), у: </a:t>
            </a:r>
            <a:r>
              <a:rPr lang="ru-RU" sz="2000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Косово у усменој и средњовековној књижевности</a:t>
            </a:r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Нови Сад: Агора; Крушевац: Народна библиотека.</a:t>
            </a:r>
          </a:p>
          <a:p>
            <a:r>
              <a:rPr lang="ru-RU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Љубинковић 2010</a:t>
            </a:r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Ненад Љубинковић, „Косовска битка у своме времену и у виђењу потомака или логика развоја епских легенди о Косовском боју“, (257–286), у: </a:t>
            </a:r>
            <a:r>
              <a:rPr lang="ru-RU" sz="2000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Трагања и одговори</a:t>
            </a:r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Београд: Институт за књижевност и уметност.</a:t>
            </a:r>
          </a:p>
          <a:p>
            <a:r>
              <a:rPr lang="ru-RU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Љубинковић 2018</a:t>
            </a:r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Ненад Љубинковић, </a:t>
            </a:r>
            <a:r>
              <a:rPr lang="ru-RU" sz="2000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Од Косовске битке до косовске легенде</a:t>
            </a:r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Нови Сад: Матица српска, 2018.</a:t>
            </a:r>
          </a:p>
          <a:p>
            <a:r>
              <a:rPr lang="ru-RU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Михаљчић 1989</a:t>
            </a:r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Раде Михаљчић, </a:t>
            </a:r>
            <a:r>
              <a:rPr lang="ru-RU" sz="2000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Јунаци косовске легенде</a:t>
            </a:r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Београд: БИГЗ</a:t>
            </a:r>
          </a:p>
          <a:p>
            <a:r>
              <a:rPr lang="ru-RU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Петровић 2001</a:t>
            </a:r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Соња Петровић, </a:t>
            </a:r>
            <a:r>
              <a:rPr lang="ru-RU" sz="2000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Косовска битка у усменој поезији</a:t>
            </a:r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Београд: Гутенбергова галаксијa.</a:t>
            </a:r>
          </a:p>
          <a:p>
            <a:r>
              <a:rPr lang="ru-RU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Ређеп 1998</a:t>
            </a:r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Јелка Ређеп, „Издаја и слобода: мотив издаје на Косову“, (247–253), у: </a:t>
            </a:r>
            <a:r>
              <a:rPr lang="ru-RU" sz="2000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Убиство владара</a:t>
            </a:r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Нови Сад: Прометеј.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883FC567-143D-FE76-B936-A925106E68F9}"/>
              </a:ext>
            </a:extLst>
          </p:cNvPr>
          <p:cNvSpPr txBox="1"/>
          <p:nvPr/>
        </p:nvSpPr>
        <p:spPr>
          <a:xfrm>
            <a:off x="-7637601" y="113407"/>
            <a:ext cx="7204364" cy="954107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sr-Cyrl-BA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МОТИВ ИЗДАЈЕ И ЛОГИКА КОСОВСКЕ ЕПИКЕ</a:t>
            </a:r>
            <a:endParaRPr lang="en-US" sz="28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C52A292B-B2CF-333A-31B6-0CAE907FD1E7}"/>
              </a:ext>
            </a:extLst>
          </p:cNvPr>
          <p:cNvSpPr txBox="1"/>
          <p:nvPr/>
        </p:nvSpPr>
        <p:spPr>
          <a:xfrm>
            <a:off x="13250826" y="1637414"/>
            <a:ext cx="8378455" cy="4770537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marL="342900" indent="-342900">
              <a:buFont typeface="Courier New" panose="02070309020205020404" pitchFamily="49" charset="0"/>
              <a:buChar char="o"/>
            </a:pP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Двије су основне мотивације пораза на Косову – есхатолошка и витешка, ратничка. </a:t>
            </a:r>
          </a:p>
          <a:p>
            <a:pPr marL="342900" indent="-342900">
              <a:buFont typeface="Courier New" panose="02070309020205020404" pitchFamily="49" charset="0"/>
              <a:buChar char="o"/>
            </a:pPr>
            <a:endParaRPr lang="ru-RU" sz="20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Courier New" panose="02070309020205020404" pitchFamily="49" charset="0"/>
              <a:buChar char="o"/>
            </a:pP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Издаја </a:t>
            </a:r>
            <a:r>
              <a:rPr lang="sr-Latn-RS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je 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носилац ратничке мотивације пораза. Њоме се објашњава како је до пораза дошло упркос јунаштву српских витезова: „Тад би Лаза надвладао Турке / Бог убио Вука Бранковића / Он издаде Србе на Косовуˮ (Вук </a:t>
            </a:r>
            <a:r>
              <a:rPr lang="sr-Latn-RS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II, 46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sr-Latn-RS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Courier New" panose="02070309020205020404" pitchFamily="49" charset="0"/>
              <a:buChar char="o"/>
            </a:pPr>
            <a:endParaRPr lang="ru-RU" sz="20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Courier New" panose="02070309020205020404" pitchFamily="49" charset="0"/>
              <a:buChar char="o"/>
            </a:pPr>
            <a:r>
              <a:rPr lang="sr-Cyrl-RS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Мотив издаје доприноси динамичности и драматичности приче.</a:t>
            </a:r>
            <a:endParaRPr lang="ru-RU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Courier New" panose="02070309020205020404" pitchFamily="49" charset="0"/>
              <a:buChar char="o"/>
            </a:pPr>
            <a:endParaRPr lang="ru-RU" sz="20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Courier New" panose="02070309020205020404" pitchFamily="49" charset="0"/>
              <a:buChar char="o"/>
            </a:pP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Поред спољашњег, јавља се и унутрашњи непријатељ. Успостављају се нове везе између ликова.</a:t>
            </a:r>
          </a:p>
          <a:p>
            <a:pPr marL="342900" indent="-342900">
              <a:buFont typeface="Courier New" panose="02070309020205020404" pitchFamily="49" charset="0"/>
              <a:buChar char="o"/>
            </a:pPr>
            <a:endParaRPr lang="ru-RU" sz="20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Courier New" panose="02070309020205020404" pitchFamily="49" charset="0"/>
              <a:buChar char="o"/>
            </a:pPr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Подвиг оклеветаног јунака чини се већим и значајнијим у поређењу са недјелом издаје. </a:t>
            </a:r>
          </a:p>
          <a:p>
            <a:pPr marL="342900" indent="-342900">
              <a:buFont typeface="Courier New" panose="02070309020205020404" pitchFamily="49" charset="0"/>
              <a:buChar char="o"/>
            </a:pPr>
            <a:endParaRPr lang="ru-RU" sz="20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Courier New" panose="02070309020205020404" pitchFamily="49" charset="0"/>
              <a:buChar char="o"/>
            </a:pPr>
            <a:endParaRPr lang="ru-RU" sz="20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9282705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56</TotalTime>
  <Words>2510</Words>
  <Application>Microsoft Office PowerPoint</Application>
  <PresentationFormat>Widescreen</PresentationFormat>
  <Paragraphs>251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5" baseType="lpstr">
      <vt:lpstr>Arial</vt:lpstr>
      <vt:lpstr>Calibri</vt:lpstr>
      <vt:lpstr>Calibri Light</vt:lpstr>
      <vt:lpstr>Courier New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Mladenka Govedatica</dc:creator>
  <cp:lastModifiedBy>User</cp:lastModifiedBy>
  <cp:revision>5</cp:revision>
  <dcterms:created xsi:type="dcterms:W3CDTF">2023-12-05T16:51:33Z</dcterms:created>
  <dcterms:modified xsi:type="dcterms:W3CDTF">2024-10-18T13:39:46Z</dcterms:modified>
</cp:coreProperties>
</file>