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5" r:id="rId8"/>
    <p:sldId id="261" r:id="rId9"/>
    <p:sldId id="262" r:id="rId10"/>
    <p:sldId id="263" r:id="rId11"/>
    <p:sldId id="266" r:id="rId12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30" autoAdjust="0"/>
    <p:restoredTop sz="94660"/>
  </p:normalViewPr>
  <p:slideViewPr>
    <p:cSldViewPr>
      <p:cViewPr varScale="1">
        <p:scale>
          <a:sx n="83" d="100"/>
          <a:sy n="83" d="100"/>
        </p:scale>
        <p:origin x="1483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2985A-53F0-4846-8084-9683D37681AE}" type="datetimeFigureOut">
              <a:rPr lang="sr-Latn-RS" smtClean="0"/>
              <a:pPr/>
              <a:t>18.10.2024.</a:t>
            </a:fld>
            <a:endParaRPr lang="sr-Latn-R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5F50CC-14AF-4351-86CA-CF2396DF7026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2985A-53F0-4846-8084-9683D37681AE}" type="datetimeFigureOut">
              <a:rPr lang="sr-Latn-RS" smtClean="0"/>
              <a:pPr/>
              <a:t>18.10.2024.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5F50CC-14AF-4351-86CA-CF2396DF7026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2985A-53F0-4846-8084-9683D37681AE}" type="datetimeFigureOut">
              <a:rPr lang="sr-Latn-RS" smtClean="0"/>
              <a:pPr/>
              <a:t>18.10.2024.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5F50CC-14AF-4351-86CA-CF2396DF7026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2985A-53F0-4846-8084-9683D37681AE}" type="datetimeFigureOut">
              <a:rPr lang="sr-Latn-RS" smtClean="0"/>
              <a:pPr/>
              <a:t>18.10.2024.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5F50CC-14AF-4351-86CA-CF2396DF7026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2985A-53F0-4846-8084-9683D37681AE}" type="datetimeFigureOut">
              <a:rPr lang="sr-Latn-RS" smtClean="0"/>
              <a:pPr/>
              <a:t>18.10.2024.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5F50CC-14AF-4351-86CA-CF2396DF7026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2985A-53F0-4846-8084-9683D37681AE}" type="datetimeFigureOut">
              <a:rPr lang="sr-Latn-RS" smtClean="0"/>
              <a:pPr/>
              <a:t>18.10.2024.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5F50CC-14AF-4351-86CA-CF2396DF7026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2985A-53F0-4846-8084-9683D37681AE}" type="datetimeFigureOut">
              <a:rPr lang="sr-Latn-RS" smtClean="0"/>
              <a:pPr/>
              <a:t>18.10.2024.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5F50CC-14AF-4351-86CA-CF2396DF7026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2985A-53F0-4846-8084-9683D37681AE}" type="datetimeFigureOut">
              <a:rPr lang="sr-Latn-RS" smtClean="0"/>
              <a:pPr/>
              <a:t>18.10.2024.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5F50CC-14AF-4351-86CA-CF2396DF7026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2985A-53F0-4846-8084-9683D37681AE}" type="datetimeFigureOut">
              <a:rPr lang="sr-Latn-RS" smtClean="0"/>
              <a:pPr/>
              <a:t>18.10.2024.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5F50CC-14AF-4351-86CA-CF2396DF7026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2985A-53F0-4846-8084-9683D37681AE}" type="datetimeFigureOut">
              <a:rPr lang="sr-Latn-RS" smtClean="0"/>
              <a:pPr/>
              <a:t>18.10.2024.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5F50CC-14AF-4351-86CA-CF2396DF7026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72985A-53F0-4846-8084-9683D37681AE}" type="datetimeFigureOut">
              <a:rPr lang="sr-Latn-RS" smtClean="0"/>
              <a:pPr/>
              <a:t>18.10.2024.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5F50CC-14AF-4351-86CA-CF2396DF7026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072985A-53F0-4846-8084-9683D37681AE}" type="datetimeFigureOut">
              <a:rPr lang="sr-Latn-RS" smtClean="0"/>
              <a:pPr/>
              <a:t>18.10.2024.</a:t>
            </a:fld>
            <a:endParaRPr lang="sr-Latn-R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sr-Latn-R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D5F50CC-14AF-4351-86CA-CF2396DF7026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9680" y="3200400"/>
            <a:ext cx="7406640" cy="1828800"/>
          </a:xfrm>
        </p:spPr>
        <p:txBody>
          <a:bodyPr>
            <a:normAutofit/>
          </a:bodyPr>
          <a:lstStyle/>
          <a:p>
            <a:pPr algn="ctr"/>
            <a:r>
              <a:rPr lang="ru-RU" sz="33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ЛИК КНЕЗА ЛАЗАРА У ЕПИЦИ И КУЛТНИМ СПИСИМА</a:t>
            </a:r>
            <a:r>
              <a:rPr lang="sr-Latn-RS" dirty="0">
                <a:effectLst/>
              </a:rPr>
              <a:t/>
            </a:r>
            <a:br>
              <a:rPr lang="sr-Latn-RS" dirty="0">
                <a:effectLst/>
              </a:rPr>
            </a:br>
            <a:endParaRPr lang="sr-Latn-R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295400"/>
            <a:ext cx="7406640" cy="1752600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Милица Вишић </a:t>
            </a:r>
            <a:endParaRPr lang="sr-Latn-RS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Медицински факултет Универзитета у Београду </a:t>
            </a:r>
            <a:endParaRPr lang="sr-Latn-R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Ментор: мср Дејан Илић </a:t>
            </a:r>
            <a:endParaRPr lang="sr-Latn-R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Институт за књижевност и уметност, Београд</a:t>
            </a:r>
            <a:endParaRPr lang="sr-Latn-RS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sr-Latn-R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0" y="152399"/>
            <a:ext cx="3810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sr-Cyrl-R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Млади и </a:t>
            </a:r>
            <a:r>
              <a:rPr lang="sr-Cyrl-R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србистика</a:t>
            </a:r>
            <a:endParaRPr lang="sr-Latn-RS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sr-Cyrl-R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Фолклористички камп</a:t>
            </a:r>
          </a:p>
          <a:p>
            <a:pPr lvl="0" algn="ctr">
              <a:lnSpc>
                <a:spcPct val="150000"/>
              </a:lnSpc>
            </a:pPr>
            <a:endParaRPr lang="sr-Cyrl-R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sr-Cyrl-R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sr-Cyrl-RS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50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2560" y="10732"/>
            <a:ext cx="7498080" cy="792480"/>
          </a:xfrm>
        </p:spPr>
        <p:txBody>
          <a:bodyPr>
            <a:no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</a:pPr>
            <a:r>
              <a:rPr lang="sr-Cyrl-RS" sz="2400" b="1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ЛИТЕРАТУРА</a:t>
            </a:r>
            <a:endParaRPr lang="sr-Latn-R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609600"/>
            <a:ext cx="75438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Богдановић 1980: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Димитрије Богдановић, </a:t>
            </a:r>
            <a:r>
              <a:rPr lang="ru-RU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Историја старе српске књижевности,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Београд: Српска књижевна задруга.</a:t>
            </a:r>
            <a:endParaRPr lang="sr-Latn-RS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Карановић 2011: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Зоја Карановић, „Пропаст царства српскога”</a:t>
            </a:r>
            <a:r>
              <a:rPr lang="ru-RU" sz="1600" dirty="0">
                <a:latin typeface="Times New Roman" pitchFamily="18" charset="0"/>
                <a:ea typeface="Arial"/>
                <a:cs typeface="Times New Roman" pitchFamily="18" charset="0"/>
              </a:rPr>
              <a:t>, </a:t>
            </a:r>
            <a:r>
              <a:rPr lang="ru-RU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Зборник Матице српске за књижевност и језик,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књ. 59, св. 2, Нови Сад, 265–276.</a:t>
            </a:r>
            <a:endParaRPr lang="sr-Latn-RS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Милошевић-Ђорђевић 1990: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Нада Милошевић Ђорђевић, </a:t>
            </a:r>
            <a:r>
              <a:rPr lang="ru-RU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Косовска епика,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Београд: Завод за уџбенике и наставна средства.</a:t>
            </a:r>
            <a:endParaRPr lang="sr-Latn-RS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Милошевић-Ђорђевић 2011: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Нада Милошевић Ђорђевић, </a:t>
            </a:r>
            <a:r>
              <a:rPr lang="ru-RU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Радост препознавања,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Нови Сад: </a:t>
            </a:r>
            <a:r>
              <a:rPr lang="sr-Cyrl-R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Матица српска.</a:t>
            </a:r>
            <a:endParaRPr lang="sr-Latn-RS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Михаљчић 2001: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Раде Михаљчић, </a:t>
            </a:r>
            <a:r>
              <a:rPr lang="ru-RU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Лазар Хребељановић: историја, култ, предање,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Београд: Српска школска књига, </a:t>
            </a:r>
            <a:r>
              <a:rPr lang="sr-Latn-R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Knowledge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sr-Latn-RS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Михаљчић 2001а: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Раде Михаљчић, </a:t>
            </a:r>
            <a:r>
              <a:rPr lang="ru-RU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Јунаци косовске легенде,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Београд: Српска школска књига, </a:t>
            </a:r>
            <a:r>
              <a:rPr lang="sr-Latn-R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Knowledge</a:t>
            </a:r>
            <a:r>
              <a:rPr lang="sr-Cyrl-RS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sr-Latn-RS" sz="16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Петровић 2001: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Соња Петровић, </a:t>
            </a:r>
            <a:r>
              <a:rPr lang="ru-RU" sz="16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Косовска битка у усменој поезији,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Београд: Гутенбергова галаксија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sr-Latn-RS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sr-Latn-RS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sr-Latn-RS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56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23446"/>
            <a:ext cx="7924800" cy="6696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Петровић 2010а</a:t>
            </a:r>
            <a:r>
              <a:rPr lang="sr-Latn-RS" sz="16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r>
              <a:rPr lang="sr-Latn-RS" sz="16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Соња Петровић, „Од камена ником ни камена: структурни модели песама о зидању Раванице“, у: </a:t>
            </a:r>
            <a:r>
              <a:rPr lang="sr-Latn-RS" sz="1600" i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Традиција – фолклор – идентитет</a:t>
            </a:r>
            <a:r>
              <a:rPr lang="sr-Latn-RS" sz="16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Гордана Благојевић и Ивица Тодоровић (ур.), 349–372, Сремски Карловци: Академија СПЦ за уметност и конзервацију. </a:t>
            </a:r>
          </a:p>
          <a:p>
            <a:pPr algn="just">
              <a:lnSpc>
                <a:spcPct val="150000"/>
              </a:lnSpc>
            </a:pP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Петровић </a:t>
            </a: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2011: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Соња Петровић, „Обретеније главе кнеза Лазара у светлу култасветог кнезау усменој и народној традицији”</a:t>
            </a:r>
            <a:r>
              <a:rPr lang="ru-RU" sz="1600" dirty="0">
                <a:latin typeface="Times New Roman" pitchFamily="18" charset="0"/>
                <a:ea typeface="Arial"/>
                <a:cs typeface="Times New Roman" pitchFamily="18" charset="0"/>
              </a:rPr>
              <a:t>, </a:t>
            </a:r>
            <a:r>
              <a:rPr lang="ru-RU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Годишњак Катедре за српску књижевност са јужнословенским књижевностима,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год. 6, Београд, 149–181.</a:t>
            </a:r>
            <a:endParaRPr lang="sr-Latn-RS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sr-Cyrl-RS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Самарџија 2008</a:t>
            </a:r>
            <a:r>
              <a:rPr lang="sr-Cyrl-R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: Снежана Самарџија, </a:t>
            </a:r>
            <a:r>
              <a:rPr lang="sr-Cyrl-RS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Беографије епских јунака</a:t>
            </a:r>
            <a:r>
              <a:rPr lang="sr-Cyrl-R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, Београд: Друштво за српски језик и књижевност Србије.</a:t>
            </a:r>
            <a:endParaRPr lang="sr-Latn-RS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Трифуновић 1968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: Ђорђе Трифуновић, </a:t>
            </a:r>
            <a:r>
              <a:rPr lang="ru-RU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Српски средњовековни списи о кнезу Лазару и Косовском боју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, Крушевац: Багдала.</a:t>
            </a:r>
            <a:endParaRPr lang="sr-Latn-RS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Трифуновић 1975: 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Ђорђе Трифуновић, </a:t>
            </a:r>
            <a:r>
              <a:rPr lang="sr-Latn-R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„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Косовско страдање и небеско царство : према српским средњовековним књижевним списима</a:t>
            </a:r>
            <a:r>
              <a:rPr lang="sr-Latn-R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“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sr-Cyrl-R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у: </a:t>
            </a:r>
            <a:r>
              <a:rPr lang="sr-Cyrl-RS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О кнезу Лазару: научни скуп у Крушевцу 1971</a:t>
            </a:r>
            <a:r>
              <a:rPr lang="sr-Cyrl-R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, Иван Божић и Војислав Ј. Ђурић (ур.), 255–263,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Београд: Филозофски факултет</a:t>
            </a:r>
            <a:r>
              <a:rPr lang="sr-Latn-R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sr-Cyrl-RS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Крушевац: Народни музеј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endParaRPr lang="sr-Latn-RS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Трифуновић 1989: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Ђорђе Трифуновић, „Косовски бој у српској средњовековној књижевности”, </a:t>
            </a:r>
            <a:r>
              <a:rPr lang="ru-RU" sz="1600" i="1" dirty="0">
                <a:latin typeface="Times New Roman" pitchFamily="18" charset="0"/>
                <a:ea typeface="Times New Roman"/>
                <a:cs typeface="Times New Roman" pitchFamily="18" charset="0"/>
              </a:rPr>
              <a:t>Рашка: часопис за књижевност, уметност, науку и културу,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год. 19, бр. 25, Рашка, 19–26.</a:t>
            </a:r>
            <a:endParaRPr lang="sr-Latn-RS" sz="16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97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5334000" cy="476250"/>
          </a:xfrm>
        </p:spPr>
        <p:txBody>
          <a:bodyPr>
            <a:normAutofit/>
          </a:bodyPr>
          <a:lstStyle/>
          <a:p>
            <a:pPr algn="ctr"/>
            <a:r>
              <a:rPr lang="ru-RU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</a:t>
            </a:r>
            <a:r>
              <a:rPr lang="sr-Latn-R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проучавања рада</a:t>
            </a:r>
            <a:endParaRPr lang="sr-Latn-RS" sz="2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990600"/>
            <a:ext cx="5029200" cy="5638800"/>
          </a:xfrm>
        </p:spPr>
        <p:txBody>
          <a:bodyPr>
            <a:normAutofit/>
          </a:bodyPr>
          <a:lstStyle/>
          <a:p>
            <a:pPr algn="just">
              <a:buClrTx/>
              <a:buFont typeface="Wingdings" pitchFamily="2" charset="2"/>
              <a:buChar char="Ø"/>
            </a:pP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Косовска битка :</a:t>
            </a:r>
          </a:p>
          <a:p>
            <a:pPr algn="just">
              <a:buClrTx/>
              <a:buFont typeface="Arial" pitchFamily="34" charset="0"/>
              <a:buChar char="•"/>
            </a:pP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централна тема </a:t>
            </a:r>
            <a: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српске 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епике</a:t>
            </a:r>
          </a:p>
          <a:p>
            <a:pPr algn="just">
              <a:buClrTx/>
              <a:buFont typeface="Arial" pitchFamily="34" charset="0"/>
              <a:buChar char="•"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централна тема култних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списа,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sr-Latn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сви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списи посвећени овом догађају углавном се односе на кнеза Лазара и искључиво говоре о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њему</a:t>
            </a:r>
            <a:r>
              <a:rPr lang="sr-Latn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(Трифуновић 1989: 19)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endParaRPr lang="sr-Latn-RS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Font typeface="Wingdings" pitchFamily="2" charset="2"/>
              <a:buChar char="Ø"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Развијена епска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биографија</a:t>
            </a:r>
            <a:r>
              <a:rPr lang="sr-Latn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кнеза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владар, ратник, мученик,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светац</a:t>
            </a:r>
          </a:p>
          <a:p>
            <a:pPr algn="just">
              <a:buClrTx/>
              <a:buFont typeface="Wingdings" pitchFamily="2" charset="2"/>
              <a:buChar char="Ø"/>
            </a:pP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Култни списи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мученичк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биографија кнеза </a:t>
            </a: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ClrTx/>
              <a:buFont typeface="Wingdings" pitchFamily="2" charset="2"/>
              <a:buChar char="Ø"/>
            </a:pP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Компаративни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поетичко-естетички приступ у реконструкцији епског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светитељског лика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кнеза Лазара</a:t>
            </a:r>
            <a:endParaRPr lang="sr-Latn-RS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571" y="993096"/>
            <a:ext cx="3315558" cy="42976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83571" y="5331795"/>
            <a:ext cx="3174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Слика 1: Кнез Лазар</a:t>
            </a:r>
            <a:endParaRPr lang="sr-Latn-RS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20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ДЕЛОКРУЗИ ЛАЗАРЕВОГ ЛИКА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Јавна сфера:</a:t>
            </a:r>
          </a:p>
          <a:p>
            <a:pPr lvl="1"/>
            <a:r>
              <a:rPr lang="sr-Cyrl-C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ладар (идеални/мученик)</a:t>
            </a:r>
          </a:p>
          <a:p>
            <a:pPr lvl="1"/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Војсковођа/јунак</a:t>
            </a:r>
          </a:p>
          <a:p>
            <a:pPr lvl="1"/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Светац (мученик)</a:t>
            </a:r>
            <a:b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sr-Cyrl-R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sr-Cyrl-C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риватна сфера:</a:t>
            </a:r>
          </a:p>
          <a:p>
            <a:pPr lvl="1"/>
            <a:r>
              <a:rPr lang="sr-Cyrl-C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тац</a:t>
            </a:r>
          </a:p>
          <a:p>
            <a:pPr lvl="1"/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Муж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7498080" cy="655320"/>
          </a:xfrm>
        </p:spPr>
        <p:txBody>
          <a:bodyPr>
            <a:normAutofit/>
          </a:bodyPr>
          <a:lstStyle/>
          <a:p>
            <a:pPr algn="ctr"/>
            <a:r>
              <a:rPr lang="sr-Cyrl-RS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ПОРОДИЧНА УЛОГА КНЕЗА ЛАЗАРА</a:t>
            </a:r>
            <a:r>
              <a:rPr lang="sr-Cyrl-RS" sz="2500" b="1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RS" sz="2500" b="1" dirty="0">
              <a:solidFill>
                <a:schemeClr val="tx1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762000"/>
            <a:ext cx="3797808" cy="6705600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sr-Cyrl-RS" sz="2500" b="1" u="sng" dirty="0" smtClean="0">
                <a:latin typeface="Times New Roman" pitchFamily="18" charset="0"/>
                <a:cs typeface="Times New Roman" pitchFamily="18" charset="0"/>
              </a:rPr>
              <a:t>Епске песме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sr-Cyrl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Женидба као </a:t>
            </a:r>
            <a:r>
              <a:rPr lang="sr-Cyrl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подвиг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sr-Cyrl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Душанов</a:t>
            </a:r>
            <a:r>
              <a:rPr lang="sr-Latn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sr-Cyrl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иницијатива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књиге староставне откривају судбинску предодређеност брака</a:t>
            </a: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,,</a:t>
            </a:r>
            <a:r>
              <a:rPr lang="sr-Cyrl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Милица </a:t>
            </a:r>
            <a:r>
              <a:rPr lang="sr-Cyrl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је Лазу суђеница, / На њему ће останути царство, / Са њоме ће царовати </a:t>
            </a:r>
            <a:r>
              <a:rPr lang="sr-Cyrl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Лазо</a:t>
            </a:r>
            <a:r>
              <a:rPr lang="sr-Latn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sr-Cyrl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r-Cyrl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Вук </a:t>
            </a:r>
            <a:r>
              <a:rPr lang="sr-Latn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II, 32</a:t>
            </a:r>
            <a:r>
              <a:rPr lang="sr-Cyrl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-</a:t>
            </a:r>
            <a:endParaRPr lang="ru-RU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sr-Cyrl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Обезбеђен легитимитет власти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sr-Cyrl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Почетак </a:t>
            </a:r>
            <a:r>
              <a:rPr lang="sr-Cyrl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Лазареве епске </a:t>
            </a:r>
            <a:r>
              <a:rPr lang="sr-Cyrl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биографије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sr-Cyrl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Породична улога: однос према Милици</a:t>
            </a:r>
            <a:endParaRPr lang="en-US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Clr>
                <a:schemeClr val="tx1"/>
              </a:buClr>
              <a:buNone/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>
                <a:latin typeface="Times New Roman" pitchFamily="18" charset="0"/>
                <a:cs typeface="Times New Roman" pitchFamily="18" charset="0"/>
              </a:rPr>
            </a:br>
            <a:r>
              <a:rPr lang="sr-Cyrl-R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dirty="0">
                <a:latin typeface="Times New Roman" pitchFamily="18" charset="0"/>
                <a:cs typeface="Times New Roman" pitchFamily="18" charset="0"/>
              </a:rPr>
            </a:br>
            <a:endParaRPr lang="sr-Latn-RS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762000"/>
            <a:ext cx="3791712" cy="6096000"/>
          </a:xfrm>
        </p:spPr>
        <p:txBody>
          <a:bodyPr>
            <a:normAutofit fontScale="92500" lnSpcReduction="10000"/>
          </a:bodyPr>
          <a:lstStyle/>
          <a:p>
            <a:pPr lvl="0">
              <a:buClr>
                <a:prstClr val="black"/>
              </a:buClr>
              <a:buFont typeface="Wingdings" pitchFamily="2" charset="2"/>
              <a:buChar char="Ø"/>
            </a:pPr>
            <a:r>
              <a:rPr lang="sr-Cyrl-RS" sz="25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Култни списи</a:t>
            </a:r>
          </a:p>
          <a:p>
            <a:pPr lvl="0">
              <a:buClr>
                <a:prstClr val="black"/>
              </a:buClr>
              <a:buFont typeface="Arial" pitchFamily="34" charset="0"/>
              <a:buChar char="•"/>
            </a:pPr>
            <a:r>
              <a:rPr lang="ru-RU" sz="23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Штурији приказ </a:t>
            </a:r>
            <a:r>
              <a:rPr lang="ru-RU" sz="23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Лазара у породичном домену</a:t>
            </a:r>
            <a:endParaRPr lang="sr-Cyrl-RS" sz="23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Мотив женидбе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обрађен 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 онолико колико је потребно да кнеза приближи светитељима из немањићке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лозе. </a:t>
            </a:r>
            <a:endParaRPr lang="sr-Latn-RS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Богоизабраност за владара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развијају и не приказују даље породични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односи</a:t>
            </a:r>
            <a:b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Плач Миличин → тужење народа и природе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Симболичко ширење кнежеве породичне улоге - народ приказан као његова </a:t>
            </a:r>
            <a:r>
              <a:rPr lang="sr-Latn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sr-Cyrl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вазљубљена чеда</a:t>
            </a:r>
            <a:r>
              <a:rPr lang="sr-Latn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sr-Cyrl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(Списи о Косову: 95).</a:t>
            </a:r>
          </a:p>
        </p:txBody>
      </p:sp>
    </p:spTree>
    <p:extLst>
      <p:ext uri="{BB962C8B-B14F-4D97-AF65-F5344CB8AC3E}">
        <p14:creationId xmlns:p14="http://schemas.microsoft.com/office/powerpoint/2010/main" val="64442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772400" cy="533400"/>
          </a:xfrm>
        </p:spPr>
        <p:txBody>
          <a:bodyPr>
            <a:normAutofit/>
          </a:bodyPr>
          <a:lstStyle/>
          <a:p>
            <a:pPr algn="ctr"/>
            <a:r>
              <a:rPr lang="ru-RU" sz="25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КНЕЗ ЛАЗАР КАО ВЛАДАР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sr-Latn-R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0" y="685800"/>
            <a:ext cx="9144000" cy="5943600"/>
          </a:xfr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Лазар 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наследник </a:t>
            </a:r>
            <a: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немањићке 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круне и настављач владарске идеологије Немањића 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Задужбинарство – старање о души (својој и народа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82296" indent="0">
              <a:buClrTx/>
              <a:buNone/>
            </a:pP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sr-Cyrl-RS" sz="21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Епске песме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варијанте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зидању Раванице (Вук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II, 35</a:t>
            </a:r>
            <a:r>
              <a:rPr lang="sr-Latn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Вук </a:t>
            </a:r>
            <a:r>
              <a:rPr lang="sr-Latn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II, </a:t>
            </a:r>
            <a:r>
              <a:rPr lang="sr-Latn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sr-Latn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подизање храма од камена, пошљедње вријеме ≠ у култним списима се инсистира на украшавању златом </a:t>
            </a:r>
          </a:p>
          <a:p>
            <a:pPr marL="82296" indent="0">
              <a:buClrTx/>
              <a:buNone/>
            </a:pPr>
            <a: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sr-Cyrl-RS" sz="21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Култни списи: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Лазар „храмове божаствене подизаше свукуда, горе и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брда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беху испуњени новосастављеним монашким заједницама“ (Данило III Бањски: 75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Лазар као војсковођа</a:t>
            </a:r>
            <a:b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одговор на Муратов изазов;</a:t>
            </a:r>
            <a:b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кнежева клетва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r>
              <a:rPr lang="sr-Latn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sr-Latn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беседа пред бој у списима</a:t>
            </a:r>
            <a:b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предводник војске</a:t>
            </a:r>
            <a: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sr-Cyrl-R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избор Небеског 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царства</a:t>
            </a:r>
            <a:endParaRPr lang="sr-Cyrl-RS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sr-Latn-RS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786" y="3538954"/>
            <a:ext cx="4991100" cy="2997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21617" y="6504143"/>
            <a:ext cx="3774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i="1" dirty="0" smtClean="0">
                <a:latin typeface="Times New Roman" pitchFamily="18" charset="0"/>
                <a:cs typeface="Times New Roman" pitchFamily="18" charset="0"/>
              </a:rPr>
              <a:t>Слика 2: Кнез Лазар као војсковођа</a:t>
            </a:r>
            <a:endParaRPr lang="sr-Latn-RS" sz="1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10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86166"/>
            <a:ext cx="4148070" cy="838200"/>
          </a:xfrm>
        </p:spPr>
        <p:txBody>
          <a:bodyPr/>
          <a:lstStyle/>
          <a:p>
            <a:pPr algn="ctr"/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КНЕЗ ЛАЗАР </a:t>
            </a: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R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МУЧЕНИК </a:t>
            </a:r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СВЕТИТЕЉ</a:t>
            </a:r>
            <a:endParaRPr lang="sr-Latn-RS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715000"/>
            <a:ext cx="4547315" cy="533400"/>
          </a:xfrm>
        </p:spPr>
        <p:txBody>
          <a:bodyPr>
            <a:normAutofit/>
          </a:bodyPr>
          <a:lstStyle/>
          <a:p>
            <a:r>
              <a:rPr lang="sr-Cyrl-R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Слика 3: Свети мученик кнез Лазар </a:t>
            </a:r>
            <a:endParaRPr lang="sr-Latn-RS" sz="1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idx="1"/>
          </p:nvPr>
        </p:nvSpPr>
        <p:spPr/>
      </p:sp>
      <p:sp>
        <p:nvSpPr>
          <p:cNvPr id="16" name="TextBox 15"/>
          <p:cNvSpPr txBox="1"/>
          <p:nvPr/>
        </p:nvSpPr>
        <p:spPr>
          <a:xfrm>
            <a:off x="5543282" y="1109939"/>
            <a:ext cx="3505200" cy="617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Лазарев подвиг у духу</a:t>
            </a:r>
            <a:endParaRPr lang="ru-RU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sr-Latn-RS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Мученичко страдање -наглашава и потврђује опредељење кнеза за Небеско царство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21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Обретеније главе кнеза Лазара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(Вук II, 53) - </a:t>
            </a: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Лазарево посвећење </a:t>
            </a:r>
          </a:p>
          <a:p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*мотив кефалофорије</a:t>
            </a:r>
            <a:b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sr-Cyrl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*посмртна чуда – </a:t>
            </a:r>
            <a:r>
              <a:rPr lang="sr-Latn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један од    најважнијих подстицаја у стварању фолклорног сижеа о Лазаревом посвећењу</a:t>
            </a:r>
            <a:r>
              <a:rPr lang="sr-Latn-RS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1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(Петровић 2011: 161)</a:t>
            </a:r>
            <a:r>
              <a:rPr lang="sr-Cyrl-RS" sz="1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1900" dirty="0" smtClean="0">
                <a:latin typeface="Times New Roman" pitchFamily="18" charset="0"/>
                <a:cs typeface="Times New Roman" pitchFamily="18" charset="0"/>
              </a:rPr>
            </a:br>
            <a:endParaRPr lang="sr-Cyrl-RS" sz="19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sr-Cyrl-RS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6" b="4670"/>
          <a:stretch/>
        </p:blipFill>
        <p:spPr bwMode="auto">
          <a:xfrm>
            <a:off x="813515" y="1094704"/>
            <a:ext cx="4419600" cy="454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2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62200" y="457200"/>
            <a:ext cx="6540792" cy="6019800"/>
          </a:xfrm>
        </p:spPr>
        <p:txBody>
          <a:bodyPr>
            <a:normAutofit/>
          </a:bodyPr>
          <a:lstStyle/>
          <a:p>
            <a:pPr marL="361188" indent="-342900">
              <a:buClrTx/>
              <a:buFont typeface="Wingdings" pitchFamily="2" charset="2"/>
              <a:buChar char="Ø"/>
            </a:pPr>
            <a:r>
              <a:rPr lang="sr-Latn-RS" sz="2300" u="sng" dirty="0" smtClean="0">
                <a:solidFill>
                  <a:srgbClr val="4E3B30">
                    <a:shade val="30000"/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300" u="sng" dirty="0" smtClean="0">
                <a:solidFill>
                  <a:srgbClr val="4E3B30">
                    <a:shade val="30000"/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ултни списи </a:t>
            </a:r>
            <a:r>
              <a:rPr lang="ru-RU" sz="2300" dirty="0">
                <a:solidFill>
                  <a:srgbClr val="4E3B30">
                    <a:shade val="30000"/>
                    <a:satMod val="1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указивање на сакралност кнежевог лика</a:t>
            </a:r>
            <a:endParaRPr lang="sr-Latn-RS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1188" indent="-342900">
              <a:buClrTx/>
              <a:buFont typeface="Wingdings" pitchFamily="2" charset="2"/>
              <a:buChar char="Ø"/>
            </a:pP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Директно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поређење Лазара са библијским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узорима</a:t>
            </a:r>
            <a:r>
              <a:rPr lang="sr-Latn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ClrTx/>
            </a:pPr>
            <a:r>
              <a:rPr lang="sr-Latn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</a:p>
          <a:p>
            <a:pPr>
              <a:buClrTx/>
            </a:pPr>
            <a:r>
              <a:rPr lang="sr-Latn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sr-Latn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    -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„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И као што некада по великом Мојсију Исус Навин постаде наследник и начелник јеврејског рода, тако и овај (Лазар) после великих и побожних краљева и царева, назва се наследником и владарем свих Србаља“ (Данило </a:t>
            </a:r>
            <a:r>
              <a:rPr lang="sr-Latn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III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Бањски: 75)</a:t>
            </a:r>
            <a:r>
              <a:rPr lang="sr-Latn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Tx/>
            </a:pPr>
            <a:r>
              <a:rPr lang="sr-Latn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   </a:t>
            </a:r>
          </a:p>
          <a:p>
            <a:pPr>
              <a:buClrTx/>
            </a:pPr>
            <a:r>
              <a:rPr lang="sr-Latn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sr-Latn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  -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У </a:t>
            </a:r>
            <a:r>
              <a:rPr lang="ru-RU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служби се Лазар пореди са Гедеоном, његов подвиг означава се као давидовски, док се код Епактита уподобљава Сактулу, Нестору и што је најзначајније </a:t>
            </a:r>
            <a:r>
              <a:rPr lang="ru-RU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Мојсију</a:t>
            </a:r>
            <a:endParaRPr lang="sr-Latn-RS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61188" indent="-342900">
              <a:buClrTx/>
              <a:buFont typeface="Wingdings" pitchFamily="2" charset="2"/>
              <a:buChar char="Ø"/>
            </a:pPr>
            <a:endParaRPr lang="sr-Latn-RS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61188" indent="-342900">
              <a:buClrTx/>
              <a:buFont typeface="Wingdings" pitchFamily="2" charset="2"/>
              <a:buChar char="Ø"/>
            </a:pPr>
            <a:r>
              <a:rPr lang="sr-Latn-R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„</a:t>
            </a:r>
            <a:r>
              <a:rPr lang="sr-Cyrl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Лазар благочашћем, чистотом и добродетељима као преподбни одлази у подвиг, а кроз погибију прима награду као мученик</a:t>
            </a:r>
            <a:r>
              <a:rPr lang="sr-Latn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“</a:t>
            </a:r>
            <a:r>
              <a:rPr lang="sr-Cyrl-R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(Трифуновић 1975: 261)</a:t>
            </a:r>
            <a:endParaRPr lang="sr-Latn-RS" sz="2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1188" indent="-342900">
              <a:buClrTx/>
              <a:buFont typeface="Wingdings" pitchFamily="2" charset="2"/>
              <a:buChar char="Ø"/>
            </a:pPr>
            <a:endParaRPr lang="sr-Latn-RS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594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ЗАКЉУЧАК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R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4400" y="3352800"/>
            <a:ext cx="3807854" cy="381000"/>
          </a:xfrm>
        </p:spPr>
        <p:txBody>
          <a:bodyPr>
            <a:normAutofit/>
          </a:bodyPr>
          <a:lstStyle/>
          <a:p>
            <a:r>
              <a:rPr lang="sr-Cyrl-RS" sz="1600" i="1" dirty="0" smtClean="0">
                <a:latin typeface="Times New Roman" pitchFamily="18" charset="0"/>
                <a:cs typeface="Times New Roman" pitchFamily="18" charset="0"/>
              </a:rPr>
              <a:t>Слика 4: Кнез Лазар и његова породица </a:t>
            </a:r>
            <a:endParaRPr lang="sr-Latn-RS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67330" y="6172200"/>
            <a:ext cx="3843270" cy="447970"/>
          </a:xfrm>
        </p:spPr>
        <p:txBody>
          <a:bodyPr>
            <a:normAutofit/>
          </a:bodyPr>
          <a:lstStyle/>
          <a:p>
            <a:r>
              <a:rPr lang="sr-Cyrl-RS" sz="1600" i="1" dirty="0" smtClean="0">
                <a:latin typeface="Times New Roman" pitchFamily="18" charset="0"/>
                <a:cs typeface="Times New Roman" pitchFamily="18" charset="0"/>
              </a:rPr>
              <a:t>Слика 5: Споменик кнезу Лазару</a:t>
            </a:r>
            <a:endParaRPr lang="sr-Latn-RS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52400" y="762000"/>
            <a:ext cx="4328160" cy="6477000"/>
          </a:xfrm>
        </p:spPr>
        <p:txBody>
          <a:bodyPr>
            <a:normAutofit fontScale="92500"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ru-RU" sz="2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Средњовековни списи су прославни састави, многи литургијског карактера −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акценат на приказу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кнеза као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мученика. </a:t>
            </a:r>
            <a:endParaRPr lang="sr-Latn-R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Ø"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Битно успоставити култ кнежев.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sz="2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Епска </a:t>
            </a:r>
            <a:r>
              <a:rPr lang="ru-RU" sz="2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биографија </a:t>
            </a:r>
            <a:r>
              <a:rPr lang="ru-RU" sz="2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кнеза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формирана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поштујући законитости епике, али под великим утицајем светачког култа </a:t>
            </a:r>
            <a:endParaRPr lang="ru-RU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Ø"/>
            </a:pPr>
            <a:r>
              <a:rPr lang="sr-Cyrl-R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Лазар </a:t>
            </a:r>
            <a:r>
              <a:rPr lang="sr-Cyrl-R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вешт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војсковођа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R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способан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владар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баштиник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немањићких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традиција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задужбинар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који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поверени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народ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уводи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Небеско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царство</a:t>
            </a:r>
            <a:endParaRPr lang="sr-Cyrl-R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Ø"/>
            </a:pPr>
            <a:r>
              <a:rPr lang="sr-Cyrl-R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sr-Cyrl-R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његовом </a:t>
            </a:r>
            <a:r>
              <a:rPr lang="sr-Cyrl-R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путу </a:t>
            </a:r>
            <a:r>
              <a:rPr lang="sr-Latn-R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Све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је свето и честито било / И миломе Богу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приступачно</a:t>
            </a:r>
            <a:r>
              <a:rPr lang="sr-Latn-R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Cyrl-R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Вук </a:t>
            </a:r>
            <a:r>
              <a:rPr lang="sr-Latn-R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sr-Cyrl-R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46</a:t>
            </a:r>
            <a:r>
              <a:rPr lang="sr-Cyrl-R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sr-Cyrl-R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Ø"/>
            </a:pPr>
            <a:endParaRPr lang="sr-Latn-RS" sz="2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680" y="838200"/>
            <a:ext cx="3818329" cy="246888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25"/>
          <a:stretch/>
        </p:blipFill>
        <p:spPr>
          <a:xfrm>
            <a:off x="4767330" y="3886200"/>
            <a:ext cx="3733800" cy="220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3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533400"/>
            <a:ext cx="3733800" cy="457200"/>
          </a:xfrm>
        </p:spPr>
        <p:txBody>
          <a:bodyPr>
            <a:no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</a:pPr>
            <a:r>
              <a:rPr lang="sr-Cyrl-RS" sz="2600" b="1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ИЗВОРИ</a:t>
            </a:r>
            <a:br>
              <a:rPr lang="sr-Cyrl-RS" sz="2600" b="1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sr-Latn-RS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14400"/>
            <a:ext cx="7790688" cy="5943600"/>
          </a:xfrm>
        </p:spPr>
        <p:txBody>
          <a:bodyPr>
            <a:normAutofit/>
          </a:bodyPr>
          <a:lstStyle/>
          <a:p>
            <a:pPr>
              <a:buClrTx/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Вук </a:t>
            </a:r>
            <a:r>
              <a:rPr lang="sr-Latn-RS" sz="2400" b="1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Вук Стефановић Караџић,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Српске народне пјесме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књ. 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Сабрана дела Вука Стефановића Караџића, Београд: Просвета, 1988.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Списи о Косову: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монахиња Јефимија, кнез Лазар, кнегиња Милица, Вук Бранковић, непознати раванички монаси, Давид, Јелена Балшић, Андоније Рафаил Епактит, Деспот Стефан Лазаревић, најстарији српски записи о Косову, Београд : Просвета, 2008. 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Данило </a:t>
            </a:r>
            <a:r>
              <a:rPr lang="sr-Latn-RS" sz="2400" b="1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Бањски: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Слово о светом кнезу Лазару 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Андоније Рафаил Епактит: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Слово о светом кнезу Лазару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29027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244</TotalTime>
  <Words>1026</Words>
  <Application>Microsoft Office PowerPoint</Application>
  <PresentationFormat>On-screen Show (4:3)</PresentationFormat>
  <Paragraphs>90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Gill Sans MT</vt:lpstr>
      <vt:lpstr>Times New Roman</vt:lpstr>
      <vt:lpstr>Verdana</vt:lpstr>
      <vt:lpstr>Wingdings</vt:lpstr>
      <vt:lpstr>Wingdings 2</vt:lpstr>
      <vt:lpstr>Solstice</vt:lpstr>
      <vt:lpstr>ЛИК КНЕЗА ЛАЗАРА У ЕПИЦИ И КУЛТНИМ СПИСИМА </vt:lpstr>
      <vt:lpstr>Предмет проучавања рада</vt:lpstr>
      <vt:lpstr>ДЕЛОКРУЗИ ЛАЗАРЕВОГ ЛИКА</vt:lpstr>
      <vt:lpstr>ПОРОДИЧНА УЛОГА КНЕЗА ЛАЗАРА </vt:lpstr>
      <vt:lpstr>КНЕЗ ЛАЗАР КАО ВЛАДАР </vt:lpstr>
      <vt:lpstr>КНЕЗ ЛАЗАР –  МУЧЕНИК И СВЕТИТЕЉ</vt:lpstr>
      <vt:lpstr>PowerPoint Presentation</vt:lpstr>
      <vt:lpstr>ЗАКЉУЧАК </vt:lpstr>
      <vt:lpstr>ИЗВОРИ </vt:lpstr>
      <vt:lpstr>ЛИТЕРАТУРА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Mira Visic</dc:creator>
  <cp:lastModifiedBy>User</cp:lastModifiedBy>
  <cp:revision>25</cp:revision>
  <dcterms:created xsi:type="dcterms:W3CDTF">2021-12-05T08:19:44Z</dcterms:created>
  <dcterms:modified xsi:type="dcterms:W3CDTF">2024-10-18T13:40:40Z</dcterms:modified>
</cp:coreProperties>
</file>