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25" d="100"/>
          <a:sy n="125" d="100"/>
        </p:scale>
        <p:origin x="226" y="-8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57C5F-E4A1-4DD1-9421-305C7AF8CD42}" type="datetimeFigureOut">
              <a:rPr lang="en-US" smtClean="0"/>
              <a:pPr/>
              <a:t>10/17/2024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8B71A-83E8-4A3A-AF5F-9864A42004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57C5F-E4A1-4DD1-9421-305C7AF8CD42}" type="datetimeFigureOut">
              <a:rPr lang="en-US" smtClean="0"/>
              <a:pPr/>
              <a:t>10/17/2024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8B71A-83E8-4A3A-AF5F-9864A42004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57C5F-E4A1-4DD1-9421-305C7AF8CD42}" type="datetimeFigureOut">
              <a:rPr lang="en-US" smtClean="0"/>
              <a:pPr/>
              <a:t>10/17/2024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8B71A-83E8-4A3A-AF5F-9864A42004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57C5F-E4A1-4DD1-9421-305C7AF8CD42}" type="datetimeFigureOut">
              <a:rPr lang="en-US" smtClean="0"/>
              <a:pPr/>
              <a:t>10/17/2024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8B71A-83E8-4A3A-AF5F-9864A42004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57C5F-E4A1-4DD1-9421-305C7AF8CD42}" type="datetimeFigureOut">
              <a:rPr lang="en-US" smtClean="0"/>
              <a:pPr/>
              <a:t>10/17/2024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8B71A-83E8-4A3A-AF5F-9864A42004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57C5F-E4A1-4DD1-9421-305C7AF8CD42}" type="datetimeFigureOut">
              <a:rPr lang="en-US" smtClean="0"/>
              <a:pPr/>
              <a:t>10/17/2024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8B71A-83E8-4A3A-AF5F-9864A42004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57C5F-E4A1-4DD1-9421-305C7AF8CD42}" type="datetimeFigureOut">
              <a:rPr lang="en-US" smtClean="0"/>
              <a:pPr/>
              <a:t>10/17/2024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8B71A-83E8-4A3A-AF5F-9864A42004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57C5F-E4A1-4DD1-9421-305C7AF8CD42}" type="datetimeFigureOut">
              <a:rPr lang="en-US" smtClean="0"/>
              <a:pPr/>
              <a:t>10/17/2024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8B71A-83E8-4A3A-AF5F-9864A42004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57C5F-E4A1-4DD1-9421-305C7AF8CD42}" type="datetimeFigureOut">
              <a:rPr lang="en-US" smtClean="0"/>
              <a:pPr/>
              <a:t>10/17/2024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8B71A-83E8-4A3A-AF5F-9864A42004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57C5F-E4A1-4DD1-9421-305C7AF8CD42}" type="datetimeFigureOut">
              <a:rPr lang="en-US" smtClean="0"/>
              <a:pPr/>
              <a:t>10/17/2024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8B71A-83E8-4A3A-AF5F-9864A42004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57C5F-E4A1-4DD1-9421-305C7AF8CD42}" type="datetimeFigureOut">
              <a:rPr lang="en-US" smtClean="0"/>
              <a:pPr/>
              <a:t>10/17/2024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8B71A-83E8-4A3A-AF5F-9864A42004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57C5F-E4A1-4DD1-9421-305C7AF8CD42}" type="datetimeFigureOut">
              <a:rPr lang="en-US" smtClean="0"/>
              <a:pPr/>
              <a:t>10/17/2024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38B71A-83E8-4A3A-AF5F-9864A42004E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K</a:t>
            </a:r>
            <a:r>
              <a:rPr lang="sr-Cyrl-BA" dirty="0" smtClean="0"/>
              <a:t>оринђање и вертеп у Сомбору- савремена пракса</a:t>
            </a:r>
            <a:br>
              <a:rPr lang="sr-Cyrl-BA" dirty="0" smtClean="0"/>
            </a:br>
            <a:r>
              <a:rPr lang="sr-Cyrl-BA" sz="2200" dirty="0" smtClean="0"/>
              <a:t>Василија </a:t>
            </a:r>
            <a:r>
              <a:rPr lang="sr-Cyrl-BA" sz="2200" dirty="0" smtClean="0"/>
              <a:t>Алексић</a:t>
            </a:r>
            <a:br>
              <a:rPr lang="sr-Cyrl-BA" sz="2200" dirty="0" smtClean="0"/>
            </a:br>
            <a:r>
              <a:rPr lang="sr-Cyrl-BA" sz="2200" dirty="0" smtClean="0"/>
              <a:t>Ментор: др Смиљана Ђорђевић Белић</a:t>
            </a:r>
            <a:endParaRPr lang="en-US" sz="2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dirty="0" smtClean="0"/>
              <a:t>Окупљање након Божићне литургије;</a:t>
            </a:r>
          </a:p>
          <a:p>
            <a:r>
              <a:rPr lang="sr-Cyrl-BA" dirty="0" smtClean="0"/>
              <a:t>Емоционално-психолошки значај за учеснике;</a:t>
            </a:r>
            <a:endParaRPr lang="sr-Cyrl-BA" dirty="0" smtClean="0"/>
          </a:p>
          <a:p>
            <a:r>
              <a:rPr lang="sr-Cyrl-BA" dirty="0" smtClean="0"/>
              <a:t>Важност </a:t>
            </a:r>
            <a:r>
              <a:rPr lang="sr-Cyrl-BA" dirty="0" smtClean="0"/>
              <a:t>даљег преночења.</a:t>
            </a:r>
            <a:endParaRPr lang="en-US" dirty="0"/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Литература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err="1"/>
              <a:t>Босић</a:t>
            </a:r>
            <a:r>
              <a:rPr lang="en-US" dirty="0"/>
              <a:t>, </a:t>
            </a:r>
            <a:r>
              <a:rPr lang="en-US" dirty="0" err="1"/>
              <a:t>Мила</a:t>
            </a:r>
            <a:r>
              <a:rPr lang="en-US" dirty="0"/>
              <a:t>. </a:t>
            </a:r>
            <a:r>
              <a:rPr lang="en-US" i="1" dirty="0" err="1"/>
              <a:t>Годишњи</a:t>
            </a:r>
            <a:r>
              <a:rPr lang="en-US" i="1" dirty="0"/>
              <a:t> </a:t>
            </a:r>
            <a:r>
              <a:rPr lang="en-US" i="1" dirty="0" err="1"/>
              <a:t>обичају</a:t>
            </a:r>
            <a:r>
              <a:rPr lang="en-US" i="1" dirty="0"/>
              <a:t> </a:t>
            </a:r>
            <a:r>
              <a:rPr lang="en-US" i="1" dirty="0" err="1"/>
              <a:t>Срба</a:t>
            </a:r>
            <a:r>
              <a:rPr lang="en-US" i="1" dirty="0"/>
              <a:t> у </a:t>
            </a:r>
            <a:r>
              <a:rPr lang="en-US" i="1" dirty="0" err="1"/>
              <a:t>Војводини</a:t>
            </a:r>
            <a:r>
              <a:rPr lang="en-US" dirty="0"/>
              <a:t>. </a:t>
            </a:r>
            <a:r>
              <a:rPr lang="en-US" dirty="0" err="1"/>
              <a:t>Нови</a:t>
            </a:r>
            <a:r>
              <a:rPr lang="en-US" dirty="0"/>
              <a:t> </a:t>
            </a:r>
            <a:r>
              <a:rPr lang="en-US" dirty="0" err="1"/>
              <a:t>Сад</a:t>
            </a:r>
            <a:r>
              <a:rPr lang="en-US" dirty="0"/>
              <a:t>: </a:t>
            </a:r>
            <a:r>
              <a:rPr lang="en-US" dirty="0" err="1"/>
              <a:t>Матица</a:t>
            </a:r>
            <a:r>
              <a:rPr lang="en-US" dirty="0"/>
              <a:t> </a:t>
            </a:r>
            <a:r>
              <a:rPr lang="en-US" dirty="0" err="1"/>
              <a:t>српска</a:t>
            </a:r>
            <a:r>
              <a:rPr lang="en-US" dirty="0"/>
              <a:t>, 2003.</a:t>
            </a:r>
          </a:p>
          <a:p>
            <a:r>
              <a:rPr lang="en-US" dirty="0" err="1"/>
              <a:t>Закић</a:t>
            </a:r>
            <a:r>
              <a:rPr lang="en-US" dirty="0"/>
              <a:t>, </a:t>
            </a:r>
            <a:r>
              <a:rPr lang="en-US" dirty="0" err="1"/>
              <a:t>Мирјана</a:t>
            </a:r>
            <a:r>
              <a:rPr lang="en-US" dirty="0"/>
              <a:t>. </a:t>
            </a:r>
            <a:r>
              <a:rPr lang="en-US" i="1" dirty="0" err="1"/>
              <a:t>Обредне</a:t>
            </a:r>
            <a:r>
              <a:rPr lang="en-US" i="1" dirty="0"/>
              <a:t> </a:t>
            </a:r>
            <a:r>
              <a:rPr lang="en-US" i="1" dirty="0" err="1"/>
              <a:t>песме</a:t>
            </a:r>
            <a:r>
              <a:rPr lang="en-US" i="1" dirty="0"/>
              <a:t> </a:t>
            </a:r>
            <a:r>
              <a:rPr lang="en-US" i="1" dirty="0" err="1"/>
              <a:t>зимског</a:t>
            </a:r>
            <a:r>
              <a:rPr lang="en-US" i="1" dirty="0"/>
              <a:t> </a:t>
            </a:r>
            <a:r>
              <a:rPr lang="en-US" i="1" dirty="0" err="1"/>
              <a:t>полугођа</a:t>
            </a:r>
            <a:r>
              <a:rPr lang="en-US" dirty="0"/>
              <a:t>. </a:t>
            </a:r>
            <a:r>
              <a:rPr lang="en-US" dirty="0" err="1"/>
              <a:t>Београд</a:t>
            </a:r>
            <a:r>
              <a:rPr lang="en-US" dirty="0"/>
              <a:t>: ФМУ, 2009.</a:t>
            </a:r>
          </a:p>
          <a:p>
            <a:r>
              <a:rPr lang="en-US" dirty="0" err="1"/>
              <a:t>Карановић</a:t>
            </a:r>
            <a:r>
              <a:rPr lang="en-US" dirty="0"/>
              <a:t>, </a:t>
            </a:r>
            <a:r>
              <a:rPr lang="en-US" dirty="0" err="1"/>
              <a:t>Зоја</a:t>
            </a:r>
            <a:r>
              <a:rPr lang="en-US" dirty="0"/>
              <a:t>. </a:t>
            </a:r>
            <a:r>
              <a:rPr lang="en-US" i="1" dirty="0" err="1"/>
              <a:t>Антологија</a:t>
            </a:r>
            <a:r>
              <a:rPr lang="en-US" i="1" dirty="0"/>
              <a:t> </a:t>
            </a:r>
            <a:r>
              <a:rPr lang="en-US" i="1" dirty="0" err="1"/>
              <a:t>српске</a:t>
            </a:r>
            <a:r>
              <a:rPr lang="en-US" i="1" dirty="0"/>
              <a:t> </a:t>
            </a:r>
            <a:r>
              <a:rPr lang="en-US" i="1" dirty="0" err="1"/>
              <a:t>лирске</a:t>
            </a:r>
            <a:r>
              <a:rPr lang="en-US" i="1" dirty="0"/>
              <a:t> </a:t>
            </a:r>
            <a:r>
              <a:rPr lang="en-US" i="1" dirty="0" err="1"/>
              <a:t>усмене</a:t>
            </a:r>
            <a:r>
              <a:rPr lang="en-US" i="1" dirty="0"/>
              <a:t> </a:t>
            </a:r>
            <a:r>
              <a:rPr lang="en-US" i="1" dirty="0" err="1"/>
              <a:t>поезије</a:t>
            </a:r>
            <a:r>
              <a:rPr lang="en-US" dirty="0"/>
              <a:t>. </a:t>
            </a:r>
            <a:r>
              <a:rPr lang="en-US" dirty="0" err="1"/>
              <a:t>Нови</a:t>
            </a:r>
            <a:r>
              <a:rPr lang="en-US" dirty="0"/>
              <a:t> </a:t>
            </a:r>
            <a:r>
              <a:rPr lang="en-US" dirty="0" err="1"/>
              <a:t>Сад</a:t>
            </a:r>
            <a:r>
              <a:rPr lang="en-US" dirty="0"/>
              <a:t>: </a:t>
            </a:r>
            <a:r>
              <a:rPr lang="en-US" dirty="0" err="1"/>
              <a:t>Светови</a:t>
            </a:r>
            <a:r>
              <a:rPr lang="en-US" dirty="0"/>
              <a:t>, 1996.</a:t>
            </a:r>
          </a:p>
          <a:p>
            <a:r>
              <a:rPr lang="en-US" dirty="0" err="1"/>
              <a:t>Марјановић</a:t>
            </a:r>
            <a:r>
              <a:rPr lang="en-US" dirty="0"/>
              <a:t>, </a:t>
            </a:r>
            <a:r>
              <a:rPr lang="en-US" dirty="0" err="1"/>
              <a:t>Весна</a:t>
            </a:r>
            <a:r>
              <a:rPr lang="en-US" dirty="0"/>
              <a:t>. </a:t>
            </a:r>
            <a:r>
              <a:rPr lang="en-US" i="1" dirty="0" err="1"/>
              <a:t>Маске</a:t>
            </a:r>
            <a:r>
              <a:rPr lang="en-US" i="1" dirty="0"/>
              <a:t>, </a:t>
            </a:r>
            <a:r>
              <a:rPr lang="en-US" i="1" dirty="0" err="1"/>
              <a:t>маскирање</a:t>
            </a:r>
            <a:r>
              <a:rPr lang="en-US" i="1" dirty="0"/>
              <a:t> и </a:t>
            </a:r>
            <a:r>
              <a:rPr lang="en-US" i="1" dirty="0" err="1"/>
              <a:t>ритуали</a:t>
            </a:r>
            <a:r>
              <a:rPr lang="en-US" i="1" dirty="0"/>
              <a:t> у </a:t>
            </a:r>
            <a:r>
              <a:rPr lang="en-US" i="1" dirty="0" err="1"/>
              <a:t>Србији</a:t>
            </a:r>
            <a:r>
              <a:rPr lang="en-US" i="1" dirty="0"/>
              <a:t>.</a:t>
            </a:r>
            <a:r>
              <a:rPr lang="en-US" dirty="0"/>
              <a:t> </a:t>
            </a:r>
            <a:r>
              <a:rPr lang="en-US" dirty="0" err="1"/>
              <a:t>Београд</a:t>
            </a:r>
            <a:r>
              <a:rPr lang="en-US" dirty="0"/>
              <a:t>: 2007.</a:t>
            </a:r>
          </a:p>
          <a:p>
            <a:r>
              <a:rPr lang="en-US" dirty="0" err="1"/>
              <a:t>Недељковић</a:t>
            </a:r>
            <a:r>
              <a:rPr lang="en-US" dirty="0"/>
              <a:t>, </a:t>
            </a:r>
            <a:r>
              <a:rPr lang="en-US" dirty="0" err="1"/>
              <a:t>Миле</a:t>
            </a:r>
            <a:r>
              <a:rPr lang="en-US" dirty="0"/>
              <a:t>. </a:t>
            </a:r>
            <a:r>
              <a:rPr lang="en-US" i="1" dirty="0" err="1"/>
              <a:t>Годишњи</a:t>
            </a:r>
            <a:r>
              <a:rPr lang="en-US" i="1" dirty="0"/>
              <a:t> </a:t>
            </a:r>
            <a:r>
              <a:rPr lang="en-US" i="1" dirty="0" err="1"/>
              <a:t>обичаји</a:t>
            </a:r>
            <a:r>
              <a:rPr lang="en-US" i="1" dirty="0"/>
              <a:t> у </a:t>
            </a:r>
            <a:r>
              <a:rPr lang="en-US" i="1" dirty="0" err="1"/>
              <a:t>Срба</a:t>
            </a:r>
            <a:r>
              <a:rPr lang="en-US" dirty="0"/>
              <a:t>. </a:t>
            </a:r>
            <a:r>
              <a:rPr lang="en-US" dirty="0" err="1"/>
              <a:t>Београд</a:t>
            </a:r>
            <a:r>
              <a:rPr lang="en-US" dirty="0"/>
              <a:t>: </a:t>
            </a:r>
            <a:r>
              <a:rPr lang="en-US" dirty="0" err="1"/>
              <a:t>Вук</a:t>
            </a:r>
            <a:r>
              <a:rPr lang="en-US" dirty="0"/>
              <a:t> </a:t>
            </a:r>
            <a:r>
              <a:rPr lang="en-US" dirty="0" err="1"/>
              <a:t>Караџић</a:t>
            </a:r>
            <a:r>
              <a:rPr lang="en-US" dirty="0"/>
              <a:t>, 1990.</a:t>
            </a:r>
          </a:p>
          <a:p>
            <a:r>
              <a:rPr lang="en-US" i="1" dirty="0" err="1"/>
              <a:t>Словенска</a:t>
            </a:r>
            <a:r>
              <a:rPr lang="en-US" i="1" dirty="0"/>
              <a:t> </a:t>
            </a:r>
            <a:r>
              <a:rPr lang="en-US" i="1" dirty="0" err="1"/>
              <a:t>митологија</a:t>
            </a:r>
            <a:r>
              <a:rPr lang="en-US" dirty="0"/>
              <a:t>. </a:t>
            </a:r>
            <a:r>
              <a:rPr lang="en-US" dirty="0" err="1"/>
              <a:t>Енциклопедијски</a:t>
            </a:r>
            <a:r>
              <a:rPr lang="en-US" dirty="0"/>
              <a:t> </a:t>
            </a:r>
            <a:r>
              <a:rPr lang="en-US" dirty="0" err="1"/>
              <a:t>речник</a:t>
            </a:r>
            <a:r>
              <a:rPr lang="en-US" dirty="0"/>
              <a:t>. </a:t>
            </a:r>
            <a:r>
              <a:rPr lang="en-US" dirty="0" err="1"/>
              <a:t>Београд</a:t>
            </a:r>
            <a:r>
              <a:rPr lang="en-US" dirty="0"/>
              <a:t>: </a:t>
            </a:r>
            <a:r>
              <a:rPr lang="en-US" dirty="0" err="1"/>
              <a:t>Zepter</a:t>
            </a:r>
            <a:r>
              <a:rPr lang="en-US" dirty="0"/>
              <a:t> book world, 2000.</a:t>
            </a:r>
          </a:p>
          <a:p>
            <a:r>
              <a:rPr lang="en-US" dirty="0" err="1"/>
              <a:t>Fracile</a:t>
            </a:r>
            <a:r>
              <a:rPr lang="en-US" dirty="0"/>
              <a:t> </a:t>
            </a:r>
            <a:r>
              <a:rPr lang="en-US" dirty="0" smtClean="0"/>
              <a:t>Nice</a:t>
            </a:r>
            <a:r>
              <a:rPr lang="sr-Cyrl-RS" dirty="0" smtClean="0"/>
              <a:t>.</a:t>
            </a:r>
            <a:r>
              <a:rPr lang="en-US" dirty="0" smtClean="0"/>
              <a:t> </a:t>
            </a:r>
            <a:r>
              <a:rPr lang="en-US" i="1" dirty="0" err="1"/>
              <a:t>Vokalni</a:t>
            </a:r>
            <a:r>
              <a:rPr lang="en-US" i="1" dirty="0"/>
              <a:t> </a:t>
            </a:r>
            <a:r>
              <a:rPr lang="en-US" i="1" dirty="0" err="1"/>
              <a:t>muzički</a:t>
            </a:r>
            <a:r>
              <a:rPr lang="en-US" i="1" dirty="0"/>
              <a:t> </a:t>
            </a:r>
            <a:r>
              <a:rPr lang="en-US" i="1" dirty="0" err="1"/>
              <a:t>folklor</a:t>
            </a:r>
            <a:r>
              <a:rPr lang="en-US" i="1" dirty="0"/>
              <a:t> </a:t>
            </a:r>
            <a:r>
              <a:rPr lang="en-US" i="1" dirty="0" err="1"/>
              <a:t>Srba</a:t>
            </a:r>
            <a:r>
              <a:rPr lang="en-US" i="1" dirty="0"/>
              <a:t> </a:t>
            </a:r>
            <a:r>
              <a:rPr lang="en-US" i="1" dirty="0" err="1"/>
              <a:t>i</a:t>
            </a:r>
            <a:r>
              <a:rPr lang="en-US" i="1" dirty="0"/>
              <a:t> </a:t>
            </a:r>
            <a:r>
              <a:rPr lang="en-US" i="1" dirty="0" err="1"/>
              <a:t>Rumuna</a:t>
            </a:r>
            <a:r>
              <a:rPr lang="en-US" i="1" dirty="0"/>
              <a:t> u </a:t>
            </a:r>
            <a:r>
              <a:rPr lang="en-US" i="1" dirty="0" err="1"/>
              <a:t>Vojvodini</a:t>
            </a:r>
            <a:r>
              <a:rPr lang="en-US" dirty="0"/>
              <a:t>, </a:t>
            </a:r>
            <a:r>
              <a:rPr lang="en-US" dirty="0" err="1"/>
              <a:t>Matica</a:t>
            </a:r>
            <a:r>
              <a:rPr lang="en-US" dirty="0"/>
              <a:t> </a:t>
            </a:r>
            <a:r>
              <a:rPr lang="en-US" dirty="0" err="1"/>
              <a:t>Srpska</a:t>
            </a:r>
            <a:r>
              <a:rPr lang="en-US" dirty="0"/>
              <a:t>, Novi Sad, 1989.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56090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РАЗВИЈАЊЕ ИНТЕРЕСОВАЊА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dirty="0" smtClean="0"/>
              <a:t>Фолклористички семинар у Тршићу.</a:t>
            </a:r>
          </a:p>
          <a:p>
            <a:r>
              <a:rPr lang="sr-Cyrl-BA" dirty="0" smtClean="0"/>
              <a:t>Одабир теме </a:t>
            </a:r>
          </a:p>
          <a:p>
            <a:endParaRPr lang="en-US" dirty="0"/>
          </a:p>
        </p:txBody>
      </p:sp>
      <p:pic>
        <p:nvPicPr>
          <p:cNvPr id="5" name="Picture 4" descr="IMG-20220813-WA004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71600" y="2819400"/>
            <a:ext cx="6096000" cy="350520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BA" dirty="0" smtClean="0"/>
              <a:t>Зимски обредни опходи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dirty="0" smtClean="0"/>
              <a:t>Година подељена на два </a:t>
            </a:r>
            <a:r>
              <a:rPr lang="sr-Cyrl-RS" dirty="0" smtClean="0"/>
              <a:t>дела;</a:t>
            </a:r>
            <a:endParaRPr lang="sr-Cyrl-BA" dirty="0" smtClean="0"/>
          </a:p>
          <a:p>
            <a:r>
              <a:rPr lang="sr-Cyrl-BA" dirty="0" smtClean="0"/>
              <a:t>Ђурђевдан – Митровдан;</a:t>
            </a:r>
          </a:p>
          <a:p>
            <a:r>
              <a:rPr lang="sr-Cyrl-BA" dirty="0"/>
              <a:t>Д</a:t>
            </a:r>
            <a:r>
              <a:rPr lang="sr-Cyrl-BA" dirty="0" smtClean="0"/>
              <a:t>уше умрлих и зли духови; </a:t>
            </a:r>
          </a:p>
          <a:p>
            <a:r>
              <a:rPr lang="sr-Cyrl-BA" dirty="0" smtClean="0"/>
              <a:t>Присуство многобројних обредних радњи.</a:t>
            </a:r>
            <a:endParaRPr lang="en-US" dirty="0" smtClean="0"/>
          </a:p>
          <a:p>
            <a:endParaRPr lang="sr-Cyrl-BA" dirty="0" smtClean="0"/>
          </a:p>
        </p:txBody>
      </p:sp>
      <p:pic>
        <p:nvPicPr>
          <p:cNvPr id="4" name="Picture 3" descr="djurdjevak_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4114800"/>
            <a:ext cx="3505200" cy="2348484"/>
          </a:xfrm>
          <a:prstGeom prst="rect">
            <a:avLst/>
          </a:prstGeom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BA" dirty="0" smtClean="0"/>
              <a:t>Коринђање (18-19. век)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Cyrl-BA" dirty="0" smtClean="0"/>
              <a:t>Коледари (обичај присутан код свих јужних Словена);</a:t>
            </a:r>
          </a:p>
          <a:p>
            <a:r>
              <a:rPr lang="sr-Cyrl-BA" dirty="0" smtClean="0"/>
              <a:t>Главни  </a:t>
            </a:r>
            <a:r>
              <a:rPr lang="sr-Cyrl-BA" dirty="0" smtClean="0"/>
              <a:t>учесник: </a:t>
            </a:r>
            <a:r>
              <a:rPr lang="sr-Cyrl-BA" i="1" dirty="0" smtClean="0"/>
              <a:t>дедица</a:t>
            </a:r>
            <a:r>
              <a:rPr lang="sr-Cyrl-BA" dirty="0" smtClean="0"/>
              <a:t>;</a:t>
            </a:r>
          </a:p>
          <a:p>
            <a:r>
              <a:rPr lang="sr-Cyrl-BA" dirty="0" smtClean="0">
                <a:latin typeface="+mj-lt"/>
              </a:rPr>
              <a:t>Песме садрже припев ,,коледо’’;</a:t>
            </a:r>
          </a:p>
          <a:p>
            <a:r>
              <a:rPr lang="sr-Cyrl-BA" dirty="0" err="1" smtClean="0"/>
              <a:t>Коринђање</a:t>
            </a:r>
            <a:r>
              <a:rPr lang="sr-Cyrl-BA" dirty="0" smtClean="0"/>
              <a:t> је настало </a:t>
            </a:r>
            <a:r>
              <a:rPr lang="sr-Cyrl-BA" dirty="0"/>
              <a:t>од коледара;</a:t>
            </a:r>
          </a:p>
          <a:p>
            <a:r>
              <a:rPr lang="sr-Cyrl-BA" dirty="0"/>
              <a:t>Учествовала су деца; </a:t>
            </a:r>
          </a:p>
          <a:p>
            <a:endParaRPr lang="sr-Cyrl-BA" dirty="0" smtClean="0">
              <a:latin typeface="+mj-lt"/>
            </a:endParaRPr>
          </a:p>
          <a:p>
            <a:endParaRPr lang="en-US" sz="1400" dirty="0"/>
          </a:p>
        </p:txBody>
      </p:sp>
    </p:spTree>
  </p:cSld>
  <p:clrMapOvr>
    <a:masterClrMapping/>
  </p:clrMapOvr>
  <p:transition>
    <p:pull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209800"/>
            <a:ext cx="7848600" cy="4419600"/>
          </a:xfrm>
          <a:solidFill>
            <a:schemeClr val="bg1"/>
          </a:solidFill>
        </p:spPr>
        <p:txBody>
          <a:bodyPr>
            <a:normAutofit fontScale="47500" lnSpcReduction="20000"/>
          </a:bodyPr>
          <a:lstStyle/>
          <a:p>
            <a:r>
              <a:rPr lang="sr-Cyrl-BA" dirty="0" smtClean="0">
                <a:latin typeface="Bahnschrift" pitchFamily="34" charset="0"/>
              </a:rPr>
              <a:t>,,Домаћине, господине, коледо!</a:t>
            </a:r>
          </a:p>
          <a:p>
            <a:r>
              <a:rPr lang="sr-Cyrl-BA" dirty="0" smtClean="0">
                <a:latin typeface="Bahnschrift" pitchFamily="34" charset="0"/>
              </a:rPr>
              <a:t>Застасмо те за трпезом,</a:t>
            </a:r>
          </a:p>
          <a:p>
            <a:r>
              <a:rPr lang="sr-Cyrl-BA" dirty="0" smtClean="0">
                <a:latin typeface="Bahnschrift" pitchFamily="34" charset="0"/>
              </a:rPr>
              <a:t>На трпези златна чаша,</a:t>
            </a:r>
          </a:p>
          <a:p>
            <a:r>
              <a:rPr lang="sr-Cyrl-BA" dirty="0" smtClean="0">
                <a:latin typeface="Bahnschrift" pitchFamily="34" charset="0"/>
              </a:rPr>
              <a:t>Златна чаша и погача,</a:t>
            </a:r>
          </a:p>
          <a:p>
            <a:r>
              <a:rPr lang="sr-Cyrl-BA" dirty="0" smtClean="0">
                <a:latin typeface="Bahnschrift" pitchFamily="34" charset="0"/>
              </a:rPr>
              <a:t>Окрој нама крај ибришим,</a:t>
            </a:r>
          </a:p>
          <a:p>
            <a:r>
              <a:rPr lang="sr-Cyrl-BA" dirty="0" smtClean="0">
                <a:latin typeface="Bahnschrift" pitchFamily="34" charset="0"/>
              </a:rPr>
              <a:t>Да шибамо Вране коње,</a:t>
            </a:r>
          </a:p>
          <a:p>
            <a:r>
              <a:rPr lang="sr-Cyrl-BA" dirty="0" smtClean="0">
                <a:latin typeface="Bahnschrift" pitchFamily="34" charset="0"/>
              </a:rPr>
              <a:t>Нам су </a:t>
            </a:r>
            <a:r>
              <a:rPr lang="sr-Cyrl-BA" dirty="0" err="1" smtClean="0">
                <a:latin typeface="Bahnschrift" pitchFamily="34" charset="0"/>
              </a:rPr>
              <a:t>пути</a:t>
            </a:r>
            <a:r>
              <a:rPr lang="sr-Cyrl-BA" dirty="0" smtClean="0">
                <a:latin typeface="Bahnschrift" pitchFamily="34" charset="0"/>
              </a:rPr>
              <a:t> на далеко</a:t>
            </a:r>
          </a:p>
          <a:p>
            <a:r>
              <a:rPr lang="sr-Cyrl-BA" dirty="0" smtClean="0">
                <a:latin typeface="Bahnschrift" pitchFamily="34" charset="0"/>
              </a:rPr>
              <a:t>Даљни пути, каловити.</a:t>
            </a:r>
          </a:p>
          <a:p>
            <a:r>
              <a:rPr lang="sr-Cyrl-BA" dirty="0" smtClean="0">
                <a:latin typeface="Bahnschrift" pitchFamily="34" charset="0"/>
              </a:rPr>
              <a:t> Ми дођосмо, глас донесмо,</a:t>
            </a:r>
          </a:p>
          <a:p>
            <a:r>
              <a:rPr lang="sr-Cyrl-BA" dirty="0" smtClean="0">
                <a:latin typeface="Bahnschrift" pitchFamily="34" charset="0"/>
              </a:rPr>
              <a:t>Трмке ти се изројиле</a:t>
            </a:r>
          </a:p>
          <a:p>
            <a:r>
              <a:rPr lang="sr-Cyrl-BA" dirty="0" smtClean="0">
                <a:latin typeface="Bahnschrift" pitchFamily="34" charset="0"/>
              </a:rPr>
              <a:t>Све ројаци ка’ облаци,</a:t>
            </a:r>
          </a:p>
          <a:p>
            <a:r>
              <a:rPr lang="sr-Cyrl-BA" dirty="0" smtClean="0">
                <a:latin typeface="Bahnschrift" pitchFamily="34" charset="0"/>
              </a:rPr>
              <a:t>Краве ти се истелиле,</a:t>
            </a:r>
          </a:p>
          <a:p>
            <a:r>
              <a:rPr lang="sr-Cyrl-BA" dirty="0" smtClean="0">
                <a:latin typeface="Bahnschrift" pitchFamily="34" charset="0"/>
              </a:rPr>
              <a:t>Све волови виторози,</a:t>
            </a:r>
          </a:p>
          <a:p>
            <a:r>
              <a:rPr lang="sr-Cyrl-BA" dirty="0" smtClean="0">
                <a:latin typeface="Bahnschrift" pitchFamily="34" charset="0"/>
              </a:rPr>
              <a:t>Ми дођосмо, глас донесмо,</a:t>
            </a:r>
          </a:p>
          <a:p>
            <a:r>
              <a:rPr lang="sr-Cyrl-BA" dirty="0" smtClean="0">
                <a:latin typeface="Bahnschrift" pitchFamily="34" charset="0"/>
              </a:rPr>
              <a:t>Овце ти се изјагљиле,</a:t>
            </a:r>
          </a:p>
          <a:p>
            <a:r>
              <a:rPr lang="sr-Cyrl-BA" dirty="0" smtClean="0">
                <a:latin typeface="Bahnschrift" pitchFamily="34" charset="0"/>
              </a:rPr>
              <a:t>Све овчице калушице.’’</a:t>
            </a:r>
          </a:p>
          <a:p>
            <a:endParaRPr lang="sr-Cyrl-RS" dirty="0" smtClean="0"/>
          </a:p>
          <a:p>
            <a:r>
              <a:rPr lang="sr-Cyrl-RS" dirty="0" smtClean="0"/>
              <a:t>(коледарска песма)</a:t>
            </a:r>
            <a:endParaRPr lang="en-US" dirty="0"/>
          </a:p>
        </p:txBody>
      </p:sp>
      <p:pic>
        <p:nvPicPr>
          <p:cNvPr id="4" name="Picture 3" descr="koledar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5800" y="2514600"/>
            <a:ext cx="2744916" cy="1828800"/>
          </a:xfrm>
          <a:prstGeom prst="rect">
            <a:avLst/>
          </a:prstGeom>
        </p:spPr>
      </p:pic>
      <p:pic>
        <p:nvPicPr>
          <p:cNvPr id="5" name="Picture 4" descr="images.jf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667000"/>
            <a:ext cx="2468880" cy="2514600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BA" dirty="0" smtClean="0"/>
              <a:t>Вертеп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dirty="0" smtClean="0"/>
              <a:t>Вертеп је карактеристичан за обележавање Божића у Војводини;</a:t>
            </a:r>
          </a:p>
          <a:p>
            <a:r>
              <a:rPr lang="sr-Cyrl-BA" dirty="0" smtClean="0"/>
              <a:t>Настао у Пољској и </a:t>
            </a:r>
            <a:r>
              <a:rPr lang="sr-Cyrl-BA" dirty="0" smtClean="0"/>
              <a:t>Русији</a:t>
            </a:r>
            <a:r>
              <a:rPr lang="sr-Cyrl-BA" dirty="0"/>
              <a:t>;</a:t>
            </a:r>
            <a:r>
              <a:rPr lang="sr-Cyrl-BA" dirty="0" smtClean="0"/>
              <a:t> </a:t>
            </a:r>
            <a:r>
              <a:rPr lang="sr-Cyrl-BA" dirty="0" smtClean="0"/>
              <a:t>у српским крајевима северно од Саве и Дунава појављује се</a:t>
            </a:r>
            <a:r>
              <a:rPr lang="sr-Cyrl-BA" dirty="0" smtClean="0"/>
              <a:t> </a:t>
            </a:r>
            <a:r>
              <a:rPr lang="sr-Cyrl-BA" dirty="0" smtClean="0"/>
              <a:t>у 18. </a:t>
            </a:r>
            <a:r>
              <a:rPr lang="sr-Cyrl-BA" dirty="0" err="1" smtClean="0"/>
              <a:t>веку</a:t>
            </a:r>
            <a:r>
              <a:rPr lang="sr-Cyrl-BA" dirty="0" smtClean="0"/>
              <a:t>;</a:t>
            </a:r>
          </a:p>
          <a:p>
            <a:r>
              <a:rPr lang="sr-Cyrl-BA" dirty="0" smtClean="0"/>
              <a:t>Учесници: два пастира, губе, цареви;</a:t>
            </a:r>
          </a:p>
          <a:p>
            <a:r>
              <a:rPr lang="sr-Cyrl-BA" dirty="0" smtClean="0"/>
              <a:t>Макете цркве;</a:t>
            </a:r>
            <a:endParaRPr lang="en-US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bozicni-vertep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10634" y="1600200"/>
            <a:ext cx="5722732" cy="4525963"/>
          </a:xfrm>
        </p:spPr>
      </p:pic>
    </p:spTree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BA" dirty="0" smtClean="0"/>
              <a:t>Савремена пракса</a:t>
            </a:r>
            <a:br>
              <a:rPr lang="sr-Cyrl-BA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dirty="0" smtClean="0"/>
              <a:t>Хор </a:t>
            </a:r>
            <a:r>
              <a:rPr lang="sr-Cyrl-BA" i="1" dirty="0" smtClean="0"/>
              <a:t>Мали појци</a:t>
            </a:r>
            <a:r>
              <a:rPr lang="sr-Cyrl-BA" dirty="0" smtClean="0"/>
              <a:t>;</a:t>
            </a:r>
            <a:endParaRPr lang="sr-Cyrl-BA" dirty="0" smtClean="0"/>
          </a:p>
          <a:p>
            <a:r>
              <a:rPr lang="sr-Cyrl-BA" dirty="0" err="1" smtClean="0"/>
              <a:t>Учествовују</a:t>
            </a:r>
            <a:r>
              <a:rPr lang="sr-Cyrl-BA" dirty="0" smtClean="0"/>
              <a:t> деца различитих узраста;</a:t>
            </a:r>
          </a:p>
          <a:p>
            <a:r>
              <a:rPr lang="sr-Cyrl-BA" dirty="0" smtClean="0"/>
              <a:t>Спој вертепа и </a:t>
            </a:r>
            <a:r>
              <a:rPr lang="sr-Cyrl-BA" dirty="0" err="1" smtClean="0"/>
              <a:t>коринђања</a:t>
            </a:r>
            <a:r>
              <a:rPr lang="sr-Cyrl-BA" dirty="0" smtClean="0"/>
              <a:t>;</a:t>
            </a:r>
          </a:p>
          <a:p>
            <a:r>
              <a:rPr lang="sr-Cyrl-BA" dirty="0" smtClean="0"/>
              <a:t>Карактеристично </a:t>
            </a:r>
            <a:r>
              <a:rPr lang="sr-Cyrl-BA" dirty="0" smtClean="0"/>
              <a:t>облачење и елементи маскирања;</a:t>
            </a:r>
            <a:endParaRPr lang="sr-Cyrl-BA" dirty="0" smtClean="0"/>
          </a:p>
          <a:p>
            <a:r>
              <a:rPr lang="sr-Cyrl-BA" dirty="0" smtClean="0"/>
              <a:t>Обредни опход - обилазак </a:t>
            </a:r>
            <a:r>
              <a:rPr lang="sr-Cyrl-BA" dirty="0" smtClean="0"/>
              <a:t>кућа.</a:t>
            </a:r>
          </a:p>
          <a:p>
            <a:endParaRPr lang="sr-Cyrl-BA" dirty="0" smtClean="0"/>
          </a:p>
          <a:p>
            <a:endParaRPr lang="sr-Cyrl-BA" dirty="0" smtClean="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BA" dirty="0" smtClean="0"/>
              <a:t>Мали појци храма Светог Георгија у Сомбору</a:t>
            </a:r>
            <a:endParaRPr lang="en-US" dirty="0"/>
          </a:p>
        </p:txBody>
      </p:sp>
      <p:pic>
        <p:nvPicPr>
          <p:cNvPr id="4" name="Content Placeholder 3" descr="Screenshot_20221203-004229_Facebook (2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14537" y="1600200"/>
            <a:ext cx="6114926" cy="4525963"/>
          </a:xfr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379</TotalTime>
  <Words>373</Words>
  <Application>Microsoft Office PowerPoint</Application>
  <PresentationFormat>On-screen Show (4:3)</PresentationFormat>
  <Paragraphs>56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Bahnschrift</vt:lpstr>
      <vt:lpstr>Calibri</vt:lpstr>
      <vt:lpstr>Office Theme</vt:lpstr>
      <vt:lpstr>Kоринђање и вертеп у Сомбору- савремена пракса Василија Алексић Ментор: др Смиљана Ђорђевић Белић</vt:lpstr>
      <vt:lpstr>РАЗВИЈАЊЕ ИНТЕРЕСОВАЊА</vt:lpstr>
      <vt:lpstr>Зимски обредни опходи</vt:lpstr>
      <vt:lpstr>Коринђање (18-19. век)</vt:lpstr>
      <vt:lpstr>PowerPoint Presentation</vt:lpstr>
      <vt:lpstr>Вертеп</vt:lpstr>
      <vt:lpstr>PowerPoint Presentation</vt:lpstr>
      <vt:lpstr>Савремена пракса </vt:lpstr>
      <vt:lpstr>Мали појци храма Светог Георгија у Сомбору</vt:lpstr>
      <vt:lpstr>PowerPoint Presentation</vt:lpstr>
      <vt:lpstr>Литература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Kоринђање и вертеп у Сомбору- савремена пракса Василија Алексић</dc:title>
  <dc:creator>Acer</dc:creator>
  <cp:lastModifiedBy>User</cp:lastModifiedBy>
  <cp:revision>10</cp:revision>
  <dcterms:created xsi:type="dcterms:W3CDTF">2022-12-08T17:38:37Z</dcterms:created>
  <dcterms:modified xsi:type="dcterms:W3CDTF">2024-10-17T17:51:10Z</dcterms:modified>
</cp:coreProperties>
</file>