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86653D-1FBA-4E1D-A130-E4C2F9301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19E2B87-B149-4D15-AB87-A43D54AFC8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2250EF-06AC-4ECE-AD10-4A28A8E77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D7F5788-7BAA-4AB9-BFBB-D6C42FD8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3D8C0D-4958-484F-B77C-4AB131E9A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2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D2B469-4063-4855-B782-3AF84B034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53DA13D-B471-4FC3-8F4D-6CFD4949E5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379DB27-FDB1-4E9F-B24A-7BDD0B99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3E3186-1072-434F-A40A-39B55A6C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CAA1D5-5277-421C-9996-CD351F95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49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3A39AFD-B2A4-44A5-9BAE-ACAB38128C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BEFFBDB-4D4F-400C-8773-1BE5DC01F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58B5BA-137A-47CA-9BDD-93D4FEF3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FDC71B-AC21-4491-A3D2-ED51CE0E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C0CB1F-098D-405F-8E02-C33F47158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5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87CC6B-6B0F-4859-833C-FCC398652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BC8E16-608F-45C9-8E59-2A13D7A02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0AD281-9B85-47B1-9C50-625689F50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6C6031D-2FE9-4F24-A0E7-13FD2873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31CCA9-848D-4DAE-B24E-48A1F0E7B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8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478AD0-5431-4CC5-A55F-CA81BBC5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BD918BD-527D-456A-ABE6-0AE8F8B87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F234908-28DA-4E0D-BD5F-B6DDF524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ED504E-5554-492B-A9F7-14BB529E3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54DBEB5-614A-4F1D-BB6E-ABA241E0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6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2C0571-376F-44E9-AF39-76911D3DA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358AA7-90E8-4642-AE2C-D57FA850B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6C58542-B5AE-4C42-B37B-51902D06B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B1CCAD5-AA85-48CE-A988-DFEEB99D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E683871-1D6E-42BA-8FF8-DA9E8B8A1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83B5D07-FC21-4C70-94CE-016E6F7A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98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B3CDDD-E954-4D76-BD32-889DDA268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F77EF4B-6EF3-48E6-AD2D-2B8521DA1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78AA022-C5CE-408B-82C2-B1A8570C7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B5A560D-AB7E-4744-B9BB-86C8996EEC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6439F3-A783-4C69-B5A0-E45FF810D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342BE95-B4B7-4D7F-B19F-164D2647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C15D9B2-4866-4178-816D-A2B5D3CBD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9C5DD6A-CCAA-47B1-9D9E-71BCB6F43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59236D-6A2B-465D-9B44-02A7836C5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468D207-BD8B-423A-9F66-B9C78F14A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C924C1F-0E19-439E-BF01-D47EEFDFC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BC3587D-3044-435C-87B8-90A5E8F3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4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B811BC4-3D3C-4207-A0F8-E1059969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EF3F6F1-AD0D-4EEC-AA49-B68B5DBF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C59122-CAF1-4BC7-98EB-E87237E3B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6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45CF77-F7FA-4E2F-9A44-0A5737C3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EE5DBE0-848E-44B8-9AC3-AFA829DFA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B347534-AB54-4EA3-84D7-7E498A928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71245A4-DB3B-471C-BE5B-412A320BC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74752BF-D236-471B-8B88-93D6F4E44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151EA64-5BED-4B49-AAD4-09BA0822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7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4998F6-381C-4286-B3EB-6A1FC6170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FA029C0-2954-4F37-881A-D67CC434AC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D8FB910-8813-4F50-B8A2-1F3C0361F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242468B-1CFF-48BB-BA17-E82694F32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6D9A2CE-EFF9-4993-BBD5-073A9004D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8F0D123-3911-4678-90C0-8E00EE71C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67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94EDBF9-E81E-4E8B-B189-105BD8E9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AA96B5-8851-456C-98F4-E4530068D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394C63-79A0-49AD-B37B-7D3DFC734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93BD7-154A-44DD-91A5-FA11B78EA914}" type="datetimeFigureOut">
              <a:rPr lang="en-US" smtClean="0"/>
              <a:pPr/>
              <a:t>10/18/2024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D9AF147-DB1A-48B3-AF0B-AE929AF66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691027-8E87-4071-A177-39255C0AE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C4C5B-8610-485D-A7B0-ADF35166A7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4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7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EC305A-99AE-4E8B-A72E-DDA748A33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12710"/>
            <a:ext cx="9144000" cy="2103194"/>
          </a:xfrm>
        </p:spPr>
        <p:txBody>
          <a:bodyPr>
            <a:normAutofit fontScale="90000"/>
          </a:bodyPr>
          <a:lstStyle/>
          <a:p>
            <a:r>
              <a:rPr lang="sr-Cyrl-M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anose="02040604050505020304" pitchFamily="18" charset="0"/>
              </a:rPr>
              <a:t>ЕПСКО И ИСТОРИЈСКО КОСОВО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6C00072-233C-4E7A-A0E3-A456896DF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01977"/>
            <a:ext cx="9144000" cy="995289"/>
          </a:xfrm>
        </p:spPr>
        <p:txBody>
          <a:bodyPr>
            <a:normAutofit/>
          </a:bodyPr>
          <a:lstStyle/>
          <a:p>
            <a:r>
              <a:rPr lang="sr-Cyrl-ME" sz="3600" i="1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ПОДВИГ </a:t>
            </a:r>
            <a:r>
              <a:rPr lang="sr-Cyrl-ME" sz="3600" i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И</a:t>
            </a:r>
            <a:r>
              <a:rPr lang="en-US" sz="3600" i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/</a:t>
            </a:r>
            <a:r>
              <a:rPr lang="sr-Cyrl-ME" sz="3600" i="1" dirty="0" smtClean="0">
                <a:latin typeface="Century Schoolbook" panose="02040604050505020304" pitchFamily="18" charset="0"/>
                <a:cs typeface="Times New Roman" panose="02020603050405020304" pitchFamily="18" charset="0"/>
              </a:rPr>
              <a:t>ИЛИ </a:t>
            </a:r>
            <a:r>
              <a:rPr lang="sr-Cyrl-ME" sz="3600" i="1" dirty="0">
                <a:latin typeface="Century Schoolbook" panose="02040604050505020304" pitchFamily="18" charset="0"/>
                <a:cs typeface="Times New Roman" panose="02020603050405020304" pitchFamily="18" charset="0"/>
              </a:rPr>
              <a:t>ПОРАЗ</a:t>
            </a:r>
            <a:endParaRPr lang="en-US" sz="3600" i="1" dirty="0">
              <a:latin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0B96997-1877-4B73-8A14-B60DE6288747}"/>
              </a:ext>
            </a:extLst>
          </p:cNvPr>
          <p:cNvSpPr txBox="1"/>
          <p:nvPr/>
        </p:nvSpPr>
        <p:spPr>
          <a:xfrm>
            <a:off x="8030817" y="521106"/>
            <a:ext cx="4253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Млади и србистика</a:t>
            </a:r>
          </a:p>
          <a:p>
            <a:pPr algn="ctr"/>
            <a:r>
              <a:rPr lang="sr-Cyrl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фолклористички камп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3FCB0B0-8241-41C1-AE0C-3877EBB6F20B}"/>
              </a:ext>
            </a:extLst>
          </p:cNvPr>
          <p:cNvSpPr txBox="1"/>
          <p:nvPr/>
        </p:nvSpPr>
        <p:spPr>
          <a:xfrm>
            <a:off x="267285" y="490328"/>
            <a:ext cx="32777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Вук Мастиловић</a:t>
            </a:r>
          </a:p>
          <a:p>
            <a:r>
              <a:rPr lang="sr-Cyrl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Гимназија „Нико Роловић“ Бар</a:t>
            </a:r>
          </a:p>
          <a:p>
            <a:r>
              <a:rPr lang="sr-Cyrl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Ментор: мрс Дејан Илић</a:t>
            </a:r>
          </a:p>
          <a:p>
            <a:r>
              <a:rPr lang="sr-Cyrl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 за књижевност и умјестност, Београд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53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CDBB49-C1CE-4A45-86DA-7A02AE9F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87" y="4070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r-Cyrl-ME" b="1" dirty="0"/>
              <a:t>Епско и историјско Косово – </a:t>
            </a:r>
            <a:r>
              <a:rPr lang="sr-Cyrl-RS" b="1" dirty="0" smtClean="0"/>
              <a:t>правци истраживања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D52FC7-8032-49F5-BC5A-278EBEFB9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4887" y="1825625"/>
            <a:ext cx="9061174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r-Cyrl-ME" dirty="0"/>
              <a:t>Велики значај битке за </a:t>
            </a:r>
            <a:r>
              <a:rPr lang="sr-Cyrl-ME" dirty="0" smtClean="0"/>
              <a:t>народ, </a:t>
            </a:r>
            <a:r>
              <a:rPr lang="sr-Latn-RS" dirty="0" smtClean="0"/>
              <a:t>„</a:t>
            </a:r>
            <a:r>
              <a:rPr lang="sr-Cyrl-RS" dirty="0" smtClean="0"/>
              <a:t>велика премјена”</a:t>
            </a:r>
            <a:endParaRPr lang="sr-Cyrl-ME" dirty="0"/>
          </a:p>
          <a:p>
            <a:pPr>
              <a:lnSpc>
                <a:spcPct val="100000"/>
              </a:lnSpc>
            </a:pPr>
            <a:r>
              <a:rPr lang="sr-Cyrl-ME" dirty="0"/>
              <a:t>Замршени путеви преношења легенде и њених мотива</a:t>
            </a:r>
          </a:p>
          <a:p>
            <a:pPr>
              <a:lnSpc>
                <a:spcPct val="100000"/>
              </a:lnSpc>
            </a:pPr>
            <a:r>
              <a:rPr lang="sr-Cyrl-ME" dirty="0"/>
              <a:t>Питање побједника и побјеђеног у Косовској бици</a:t>
            </a:r>
          </a:p>
          <a:p>
            <a:pPr>
              <a:lnSpc>
                <a:spcPct val="100000"/>
              </a:lnSpc>
            </a:pPr>
            <a:r>
              <a:rPr lang="sr-Cyrl-ME" dirty="0"/>
              <a:t>О оклеветаном јунаку и његовом подвигу</a:t>
            </a:r>
          </a:p>
          <a:p>
            <a:pPr>
              <a:lnSpc>
                <a:spcPct val="100000"/>
              </a:lnSpc>
            </a:pPr>
            <a:r>
              <a:rPr lang="sr-Cyrl-ME" dirty="0"/>
              <a:t>Да ли је било издаје на </a:t>
            </a:r>
            <a:r>
              <a:rPr lang="sr-Cyrl-ME" dirty="0" smtClean="0"/>
              <a:t>Косову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6FF2294-59E0-486D-B917-C60BA452F4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758" y="3909392"/>
            <a:ext cx="4669356" cy="2790452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AA90A8EE-F8F0-4159-90A9-C8220ACDA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82948" y="49834"/>
            <a:ext cx="5181600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69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96C1C1-1223-498E-9E07-388D0DF3C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b="1" dirty="0"/>
              <a:t>Побједа или пораз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FD0FFF-52C5-4DD9-BC80-5F820A63A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ME" dirty="0"/>
              <a:t>У традицији битка </a:t>
            </a:r>
            <a:r>
              <a:rPr lang="sr-Cyrl-ME" dirty="0" smtClean="0"/>
              <a:t>је схваћена </a:t>
            </a:r>
            <a:r>
              <a:rPr lang="sr-Cyrl-ME" dirty="0"/>
              <a:t>као пораз и пропаст </a:t>
            </a:r>
            <a:r>
              <a:rPr lang="sr-Cyrl-ME" dirty="0" smtClean="0"/>
              <a:t>царства.</a:t>
            </a:r>
            <a:endParaRPr lang="sr-Cyrl-ME" dirty="0"/>
          </a:p>
          <a:p>
            <a:r>
              <a:rPr lang="sr-Cyrl-ME" dirty="0"/>
              <a:t>Први извори говоре о побједи Срба или неодлучном исходу (Тврткова писма, Игњатије</a:t>
            </a:r>
            <a:r>
              <a:rPr lang="sr-Cyrl-ME" dirty="0" smtClean="0"/>
              <a:t>).</a:t>
            </a:r>
            <a:endParaRPr lang="sr-Latn-ME" dirty="0"/>
          </a:p>
          <a:p>
            <a:r>
              <a:rPr lang="sr-Cyrl-ME" dirty="0"/>
              <a:t>Посљедице боја утицале </a:t>
            </a:r>
            <a:r>
              <a:rPr lang="sr-Cyrl-ME" dirty="0" smtClean="0"/>
              <a:t>су на </a:t>
            </a:r>
            <a:r>
              <a:rPr lang="sr-Cyrl-ME" dirty="0"/>
              <a:t>пјесничку представу о </a:t>
            </a:r>
            <a:r>
              <a:rPr lang="sr-Cyrl-ME" dirty="0" smtClean="0"/>
              <a:t>боју.</a:t>
            </a:r>
            <a:endParaRPr lang="sr-Cyrl-ME" dirty="0"/>
          </a:p>
          <a:p>
            <a:r>
              <a:rPr lang="sr-Cyrl-ME" dirty="0"/>
              <a:t>Увођење есхатолошких мотива</a:t>
            </a:r>
            <a:r>
              <a:rPr lang="sr-Cyrl-ME" dirty="0" smtClean="0"/>
              <a:t>, бој се представља као одсудна битка у „пошљедње” вријеме.</a:t>
            </a:r>
            <a:endParaRPr lang="sr-Latn-ME" dirty="0"/>
          </a:p>
          <a:p>
            <a:r>
              <a:rPr lang="sr-Cyrl-ME" dirty="0"/>
              <a:t>Стварање култа кнеза-мученика, </a:t>
            </a:r>
            <a:r>
              <a:rPr lang="sr-Cyrl-ME" dirty="0" smtClean="0"/>
              <a:t>па земаљски </a:t>
            </a:r>
            <a:r>
              <a:rPr lang="sr-Cyrl-ME" dirty="0"/>
              <a:t>пораз </a:t>
            </a:r>
            <a:r>
              <a:rPr lang="sr-Cyrl-ME" dirty="0" smtClean="0"/>
              <a:t>постаје небеска побједа.</a:t>
            </a:r>
            <a:endParaRPr lang="sr-Cyrl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5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9A7BC2-43AF-49C6-A0A4-49511A163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b="1" dirty="0"/>
              <a:t>О подвигу Милоша Обилића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E92A2A-16C1-4E7B-8948-4C135E0FE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317" y="1825625"/>
            <a:ext cx="10159865" cy="4351338"/>
          </a:xfrm>
        </p:spPr>
        <p:txBody>
          <a:bodyPr>
            <a:normAutofit/>
          </a:bodyPr>
          <a:lstStyle/>
          <a:p>
            <a:r>
              <a:rPr lang="sr-Cyrl-ME" dirty="0"/>
              <a:t>Историји непозната </a:t>
            </a:r>
            <a:r>
              <a:rPr lang="sr-Cyrl-ME" dirty="0" smtClean="0"/>
              <a:t>личност.</a:t>
            </a:r>
            <a:endParaRPr lang="sr-Cyrl-ME" dirty="0"/>
          </a:p>
          <a:p>
            <a:r>
              <a:rPr lang="sr-Cyrl-ME" dirty="0"/>
              <a:t>Различите верзије </a:t>
            </a:r>
            <a:r>
              <a:rPr lang="sr-Cyrl-ME" dirty="0" smtClean="0"/>
              <a:t>имена у изворима.</a:t>
            </a:r>
            <a:endParaRPr lang="sr-Cyrl-ME" dirty="0"/>
          </a:p>
          <a:p>
            <a:r>
              <a:rPr lang="sr-Cyrl-ME" dirty="0"/>
              <a:t>Клевета као повод за подвиг, </a:t>
            </a:r>
            <a:r>
              <a:rPr lang="sr-Cyrl-ME" dirty="0" smtClean="0"/>
              <a:t>а сукоб </a:t>
            </a:r>
            <a:r>
              <a:rPr lang="sr-Cyrl-ME" dirty="0"/>
              <a:t>Лазаревих </a:t>
            </a:r>
            <a:r>
              <a:rPr lang="sr-Cyrl-ME" dirty="0" smtClean="0"/>
              <a:t>кћери у неким слојевима традиције је узрок клевете.</a:t>
            </a:r>
            <a:endParaRPr lang="sr-Cyrl-ME" dirty="0"/>
          </a:p>
          <a:p>
            <a:r>
              <a:rPr lang="sr-Cyrl-ME" dirty="0" smtClean="0"/>
              <a:t>Милош је идеализован јунак.</a:t>
            </a:r>
            <a:endParaRPr lang="sr-Cyrl-ME" dirty="0"/>
          </a:p>
          <a:p>
            <a:r>
              <a:rPr lang="sr-Cyrl-ME" dirty="0" smtClean="0"/>
              <a:t>Муратово убиство </a:t>
            </a:r>
            <a:r>
              <a:rPr lang="sr-Cyrl-ME" dirty="0"/>
              <a:t>у пјесмама </a:t>
            </a:r>
            <a:r>
              <a:rPr lang="sr-Cyrl-ME" dirty="0" smtClean="0"/>
              <a:t>приказано је као свијетли подвиг.</a:t>
            </a:r>
            <a:endParaRPr lang="sr-Cyrl-ME" dirty="0"/>
          </a:p>
          <a:p>
            <a:r>
              <a:rPr lang="sr-Cyrl-ME" dirty="0" smtClean="0"/>
              <a:t>Извори и традиција памте различите начине на које </a:t>
            </a:r>
            <a:r>
              <a:rPr lang="sr-Cyrl-ME" dirty="0"/>
              <a:t>је Мурат убијен (дванаест витезова, три </a:t>
            </a:r>
            <a:r>
              <a:rPr lang="sr-Cyrl-ME" dirty="0" smtClean="0"/>
              <a:t>завјереника, копље наопако...).</a:t>
            </a:r>
            <a:endParaRPr lang="sr-Cyrl-ME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6467D88-BBA4-4D64-BF2B-A851DD179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056" y="365125"/>
            <a:ext cx="3702627" cy="238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2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DFBE82-F870-4276-B854-3E3564338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b="1" dirty="0"/>
              <a:t>О издаји и клевети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DF99FD-6C06-4703-A9EE-2312EF83A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ME" dirty="0"/>
              <a:t>Издаја оправдава пораз, </a:t>
            </a:r>
            <a:r>
              <a:rPr lang="sr-Cyrl-ME" dirty="0" smtClean="0"/>
              <a:t>њоме се не доводи у питање јунаштво </a:t>
            </a:r>
            <a:r>
              <a:rPr lang="sr-Cyrl-ME" dirty="0"/>
              <a:t>косовских </a:t>
            </a:r>
            <a:r>
              <a:rPr lang="sr-Cyrl-ME" dirty="0" smtClean="0"/>
              <a:t>јунака.</a:t>
            </a:r>
            <a:endParaRPr lang="sr-Cyrl-ME" dirty="0"/>
          </a:p>
          <a:p>
            <a:r>
              <a:rPr lang="sr-Cyrl-ME" dirty="0"/>
              <a:t>Први историјски извори не помињу </a:t>
            </a:r>
            <a:r>
              <a:rPr lang="sr-Cyrl-ME" dirty="0" smtClean="0"/>
              <a:t>издају.</a:t>
            </a:r>
            <a:endParaRPr lang="sr-Cyrl-ME" dirty="0"/>
          </a:p>
          <a:p>
            <a:r>
              <a:rPr lang="sr-Cyrl-ME" dirty="0"/>
              <a:t>Издајник </a:t>
            </a:r>
            <a:r>
              <a:rPr lang="sr-Cyrl-ME" dirty="0" smtClean="0"/>
              <a:t>се уводи као </a:t>
            </a:r>
            <a:r>
              <a:rPr lang="sr-Cyrl-ME" dirty="0"/>
              <a:t>противтежа косовском </a:t>
            </a:r>
            <a:r>
              <a:rPr lang="sr-Cyrl-ME" dirty="0" smtClean="0"/>
              <a:t>јунаку.</a:t>
            </a:r>
            <a:endParaRPr lang="sr-Cyrl-ME" dirty="0"/>
          </a:p>
          <a:p>
            <a:r>
              <a:rPr lang="sr-Cyrl-CS" dirty="0" smtClean="0"/>
              <a:t>Издаја</a:t>
            </a:r>
            <a:r>
              <a:rPr lang="sr-Cyrl-ME" dirty="0" smtClean="0"/>
              <a:t> се временом везала за </a:t>
            </a:r>
            <a:r>
              <a:rPr lang="sr-Cyrl-ME" dirty="0"/>
              <a:t>Вука </a:t>
            </a:r>
            <a:r>
              <a:rPr lang="sr-Cyrl-ME" dirty="0" smtClean="0"/>
              <a:t>Бранковића. Неки од могућих узрока оваквог развоја традиције су:</a:t>
            </a:r>
            <a:endParaRPr lang="sr-Cyrl-M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r-Cyrl-ME" dirty="0"/>
              <a:t>католичка пропаганда против </a:t>
            </a:r>
            <a:r>
              <a:rPr lang="sr-Cyrl-ME" dirty="0" smtClean="0"/>
              <a:t>Бранковића;</a:t>
            </a:r>
            <a:endParaRPr lang="sr-Cyrl-M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r-Cyrl-ME" dirty="0"/>
              <a:t>Вук је преживио </a:t>
            </a:r>
            <a:r>
              <a:rPr lang="sr-Cyrl-ME" dirty="0" smtClean="0"/>
              <a:t>бој;</a:t>
            </a:r>
            <a:endParaRPr lang="sr-Cyrl-M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r-Cyrl-ME" dirty="0"/>
              <a:t>Вуково непријатељство са књегињом </a:t>
            </a:r>
            <a:r>
              <a:rPr lang="sr-Cyrl-ME" dirty="0" smtClean="0"/>
              <a:t>Милицом;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Cyrl-ME" dirty="0" smtClean="0"/>
              <a:t>Традицијско проклетство Бранковића.</a:t>
            </a:r>
            <a:endParaRPr lang="sr-Cyrl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11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55E2CF-F7C2-44F3-B67D-68EF41258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ME" b="1" dirty="0"/>
              <a:t>Закључак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F2BFF7-4C5B-4F60-B281-84C2C753A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72" y="1443209"/>
            <a:ext cx="9552710" cy="500165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sr-Cyrl-ME" dirty="0"/>
              <a:t>Питање </a:t>
            </a:r>
            <a:r>
              <a:rPr lang="sr-Cyrl-ME" dirty="0" smtClean="0"/>
              <a:t>Косовског </a:t>
            </a:r>
            <a:r>
              <a:rPr lang="sr-Cyrl-ME" dirty="0"/>
              <a:t>боја остаје обавијено велом </a:t>
            </a:r>
            <a:r>
              <a:rPr lang="sr-Cyrl-ME" dirty="0" smtClean="0"/>
              <a:t>тајне.</a:t>
            </a:r>
            <a:endParaRPr lang="sr-Cyrl-ME" dirty="0"/>
          </a:p>
          <a:p>
            <a:pPr>
              <a:lnSpc>
                <a:spcPct val="150000"/>
              </a:lnSpc>
            </a:pPr>
            <a:r>
              <a:rPr lang="sr-Cyrl-ME" dirty="0"/>
              <a:t>Предање се временом удаљавало од свог основног </a:t>
            </a:r>
            <a:r>
              <a:rPr lang="sr-Cyrl-ME" dirty="0" smtClean="0"/>
              <a:t>облика.</a:t>
            </a:r>
            <a:endParaRPr lang="sr-Cyrl-ME" dirty="0"/>
          </a:p>
          <a:p>
            <a:pPr>
              <a:lnSpc>
                <a:spcPct val="150000"/>
              </a:lnSpc>
            </a:pPr>
            <a:r>
              <a:rPr lang="sr-Cyrl-ME" dirty="0"/>
              <a:t>Поједностављење историјских процеса и </a:t>
            </a:r>
            <a:r>
              <a:rPr lang="sr-Cyrl-ME" dirty="0" smtClean="0"/>
              <a:t>догађаја, издвајањем појединца кривца.</a:t>
            </a:r>
            <a:endParaRPr lang="sr-Cyrl-ME" dirty="0"/>
          </a:p>
          <a:p>
            <a:pPr>
              <a:lnSpc>
                <a:spcPct val="150000"/>
              </a:lnSpc>
            </a:pPr>
            <a:r>
              <a:rPr lang="sr-Cyrl-ME" dirty="0"/>
              <a:t>Косовска легенда губи историјски и добија ванвремени </a:t>
            </a:r>
            <a:r>
              <a:rPr lang="sr-Cyrl-ME" dirty="0" smtClean="0"/>
              <a:t>значај.</a:t>
            </a:r>
            <a:endParaRPr lang="sr-Cyrl-ME" dirty="0"/>
          </a:p>
          <a:p>
            <a:pPr>
              <a:lnSpc>
                <a:spcPct val="150000"/>
              </a:lnSpc>
            </a:pPr>
            <a:r>
              <a:rPr lang="sr-Cyrl-ME" dirty="0"/>
              <a:t>Битка се везује за мотивски комплекс пада </a:t>
            </a:r>
            <a:r>
              <a:rPr lang="sr-Cyrl-ME" dirty="0" smtClean="0"/>
              <a:t>царства.</a:t>
            </a:r>
            <a:endParaRPr lang="sr-Cyrl-ME" dirty="0"/>
          </a:p>
          <a:p>
            <a:pPr>
              <a:lnSpc>
                <a:spcPct val="150000"/>
              </a:lnSpc>
            </a:pPr>
            <a:r>
              <a:rPr lang="sr-Cyrl-ME" dirty="0" smtClean="0"/>
              <a:t>Историјске чињенице и усмена традиција о Косовском боју не слажу се у свим појединостима.</a:t>
            </a:r>
            <a:endParaRPr lang="sr-Cyrl-ME" smtClean="0"/>
          </a:p>
          <a:p>
            <a:pPr>
              <a:lnSpc>
                <a:spcPct val="150000"/>
              </a:lnSpc>
            </a:pPr>
            <a:r>
              <a:rPr lang="sr-Cyrl-ME" dirty="0" smtClean="0"/>
              <a:t>Традиција је одговарала на захтјеве тренутка. Прилагођавајући чињенице поетичким законитостима и околоностима преношења, традиција је проговарала једном вишом истинитошћу.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8A1987D-C7F1-4254-894C-6F251B509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4212" y="903383"/>
            <a:ext cx="2737788" cy="47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9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3B796-0CD6-4294-9BE4-A99DECB36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7601"/>
            <a:ext cx="10515600" cy="1325563"/>
          </a:xfrm>
        </p:spPr>
        <p:txBody>
          <a:bodyPr/>
          <a:lstStyle/>
          <a:p>
            <a:r>
              <a:rPr lang="sr-Cyrl-ME" b="1" i="1" dirty="0"/>
              <a:t>ЛИТЕРАТУРА:</a:t>
            </a:r>
            <a:endParaRPr lang="en-US" b="1" i="1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C834757F-B2FA-4D98-87F3-8FC34A166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7818" y="1080655"/>
            <a:ext cx="5811982" cy="5527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Cyrl-ME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ИЗВОРИ:</a:t>
            </a:r>
          </a:p>
          <a:p>
            <a:r>
              <a:rPr lang="sr-Latn-R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Вук II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Вук Стефановић Караџић, </a:t>
            </a:r>
            <a:r>
              <a:rPr lang="sr-Latn-R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Српске народне пјесме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књ. II, Сабрана дела Вука Стефановића Караџића, Београд: Просвета, 1988.</a:t>
            </a:r>
            <a:endParaRPr lang="sr-Cyrl-M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Вук IIр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Вук Стефановић Караџић, </a:t>
            </a:r>
            <a:r>
              <a:rPr lang="sr-Latn-R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Српске народне пјесме из необјављених рукописа Вука 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Стефановића Караџића, књ. II, Београд: САНУ, 1974.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Петровић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Соња Петровић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(прир.)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R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Косовска битка у усменој поезији</a:t>
            </a:r>
            <a:r>
              <a:rPr lang="sr-Latn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Београд: Гутенбергова галаксија, 200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en-US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Филозоф 1989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Константин Филозоф, </a:t>
            </a:r>
            <a:r>
              <a:rPr lang="sr-Cyrl-R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Житије деспота Стефана Лазаревића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Гордана Јовановић (прир.), Београд: СКЗ, Просвета. </a:t>
            </a:r>
          </a:p>
          <a:p>
            <a:pPr marL="0" indent="0">
              <a:buNone/>
            </a:pPr>
            <a:r>
              <a:rPr lang="sr-Cyrl-R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  <a:p>
            <a:r>
              <a:rPr lang="sr-Cyrl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Благојевић 2009: 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Милош Благојевић „О издаји и невери Вука Бранковића“, 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Зборник Матице српске за историју, 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бр. 79–80, Нови Сад, 7–42.</a:t>
            </a:r>
          </a:p>
          <a:p>
            <a:r>
              <a:rPr lang="sr-Latn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Браун 2004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Максимилијан Браун, </a:t>
            </a:r>
            <a:r>
              <a:rPr lang="sr-Latn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Косово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Нови Сад: Платонеум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Cyrl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Костић 1939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Драгурин Костић, „Два косовска цикла“, 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Прилози проучавању народне поезије,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год. 6, св. 1, Београд, 1–18.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="" xmlns:a16="http://schemas.microsoft.com/office/drawing/2014/main" id="{25293F11-1C88-4967-A6E3-62954DBEC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80655"/>
            <a:ext cx="5811982" cy="5689743"/>
          </a:xfrm>
        </p:spPr>
        <p:txBody>
          <a:bodyPr>
            <a:normAutofit fontScale="92500" lnSpcReduction="10000"/>
          </a:bodyPr>
          <a:lstStyle/>
          <a:p>
            <a:r>
              <a:rPr lang="sr-Cyrl-R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Љубинковић 2010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Ненад Љубинковић, „Косовска битка у своме времену и у виђењу потомака или логига развоја епских легенди о Косовском боју“, (257–286), у: </a:t>
            </a:r>
            <a:r>
              <a:rPr lang="sr-Cyrl-R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Трагања и одговори</a:t>
            </a:r>
            <a:r>
              <a:rPr lang="sr-Cyrl-R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Београд: ИКУМ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Љубинковић 2018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Ненад Љубинковић, </a:t>
            </a:r>
            <a:r>
              <a:rPr lang="sr-Latn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 Косовске битке до косовске легенде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Нови Сад: Матица српска.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Љубинковић 2018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Ненад Љубинковић, </a:t>
            </a:r>
            <a:r>
              <a:rPr lang="sr-Latn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 Косовске битке до косовске легенде</a:t>
            </a:r>
            <a:r>
              <a:rPr lang="sr-Latn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Нови Сад: Матица српска.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Милошевић Ђорђевић 2011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Нада Милошевић Ђорђевић, 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Радост препознавања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Нови Сад: Матица српска.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Михаљчић 1989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Раде Михаљчић, 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Јунаци косовске легенде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Београд: БИГЗ.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Никчевић 2007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Радомир Никчевић (ур.), </a:t>
            </a:r>
            <a:r>
              <a:rPr lang="sr-Cyrl-R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Свети кнез Лазар и косовски завјет</a:t>
            </a:r>
            <a:r>
              <a:rPr lang="sr-Cyrl-R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Цетиње: Светигора.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RS" sz="1800" b="1" i="0" dirty="0">
                <a:solidFill>
                  <a:srgbClr val="13141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Петровић 2001</a:t>
            </a:r>
            <a:r>
              <a:rPr lang="sr-Latn-RS" sz="1800" b="0" i="0" dirty="0">
                <a:solidFill>
                  <a:srgbClr val="13141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Соња Петровић, </a:t>
            </a:r>
            <a:r>
              <a:rPr lang="sr-Latn-RS" sz="1800" b="0" i="1" dirty="0">
                <a:solidFill>
                  <a:srgbClr val="13141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Косовска битка у усменој поезији,</a:t>
            </a:r>
            <a:r>
              <a:rPr lang="sr-Latn-RS" sz="1800" i="1" dirty="0">
                <a:solidFill>
                  <a:srgbClr val="13141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b="0" i="0" dirty="0">
                <a:solidFill>
                  <a:srgbClr val="13141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Београд: Гутенбергова галаксијa.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B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Петровић 2010:</a:t>
            </a:r>
            <a:r>
              <a:rPr lang="sr-Cyrl-B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Соња Петровић, „Од камена ником ни камена: структурни модели песама о зидању Раванице“, у: </a:t>
            </a:r>
            <a:r>
              <a:rPr lang="sr-Cyrl-B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Традиција – фолклор – идентитет</a:t>
            </a:r>
            <a:r>
              <a:rPr lang="sr-Cyrl-B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Гордана Благојевић и Ивица Тодоровић (ур.), 349–372, Сремски Карловци: Академија СПЦ за уметност и конзервацију.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67FDDC013374D8832F45ABC1BB509" ma:contentTypeVersion="4" ma:contentTypeDescription="Kreiraj novi dokument." ma:contentTypeScope="" ma:versionID="b76db315b9807756453e2cb50d9349e3">
  <xsd:schema xmlns:xsd="http://www.w3.org/2001/XMLSchema" xmlns:xs="http://www.w3.org/2001/XMLSchema" xmlns:p="http://schemas.microsoft.com/office/2006/metadata/properties" xmlns:ns3="c859c00d-810c-42b6-bb43-4d39f8c6baba" targetNamespace="http://schemas.microsoft.com/office/2006/metadata/properties" ma:root="true" ma:fieldsID="e68ff6c74655fc9dea2bb1e983d65296" ns3:_="">
    <xsd:import namespace="c859c00d-810c-42b6-bb43-4d39f8c6ba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59c00d-810c-42b6-bb43-4d39f8c6ba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DC33E4-B7F6-4780-8902-5EFA62B383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A7B8B0-6DA0-4023-A661-11639F638DAB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c859c00d-810c-42b6-bb43-4d39f8c6baba"/>
    <ds:schemaRef ds:uri="http://purl.org/dc/terms/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E49A838-ACD5-4261-BB8C-0BFE7602AB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59c00d-810c-42b6-bb43-4d39f8c6ba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</TotalTime>
  <Words>729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Schoolbook</vt:lpstr>
      <vt:lpstr>Times New Roman</vt:lpstr>
      <vt:lpstr>Wingdings</vt:lpstr>
      <vt:lpstr>Office Theme</vt:lpstr>
      <vt:lpstr>ЕПСКО И ИСТОРИЈСКО КОСОВО</vt:lpstr>
      <vt:lpstr>Епско и историјско Косово – правци истраживања</vt:lpstr>
      <vt:lpstr>Побједа или пораз</vt:lpstr>
      <vt:lpstr>О подвигу Милоша Обилића</vt:lpstr>
      <vt:lpstr>О издаји и клевети</vt:lpstr>
      <vt:lpstr>Закључак</vt:lpstr>
      <vt:lpstr>ЛИТЕРАТУРА: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ЕПСКО И ИСТОРИЈСКО КОСОВО</dc:title>
  <dc:creator>Vuk Mastilović</dc:creator>
  <cp:lastModifiedBy>User</cp:lastModifiedBy>
  <cp:revision>4</cp:revision>
  <dcterms:created xsi:type="dcterms:W3CDTF">2021-11-30T16:10:53Z</dcterms:created>
  <dcterms:modified xsi:type="dcterms:W3CDTF">2024-10-18T13:30:53Z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0x01010070967FDDC013374D8832F45ABC1BB509</vt:lpwstr>
  </property>
</Properties>
</file>