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6" r:id="rId1"/>
  </p:sldMasterIdLst>
  <p:sldIdLst>
    <p:sldId id="256" r:id="rId2"/>
    <p:sldId id="258" r:id="rId3"/>
    <p:sldId id="261" r:id="rId4"/>
    <p:sldId id="262" r:id="rId5"/>
    <p:sldId id="260" r:id="rId6"/>
    <p:sldId id="263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52" autoAdjust="0"/>
  </p:normalViewPr>
  <p:slideViewPr>
    <p:cSldViewPr snapToGrid="0">
      <p:cViewPr varScale="1">
        <p:scale>
          <a:sx n="83" d="100"/>
          <a:sy n="83" d="100"/>
        </p:scale>
        <p:origin x="658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168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41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014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0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2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2184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874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305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5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0742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50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9766D-D5DD-4549-AFBF-3CB7F739F0D6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6440D-F8E7-41F5-9B2D-FA98BEF64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8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0788" y="1113654"/>
            <a:ext cx="9048207" cy="2761661"/>
          </a:xfrm>
        </p:spPr>
        <p:txBody>
          <a:bodyPr>
            <a:normAutofit/>
          </a:bodyPr>
          <a:lstStyle/>
          <a:p>
            <a:r>
              <a:rPr lang="sr-Cyrl-RS" sz="3000" b="1" dirty="0" smtClean="0">
                <a:latin typeface="Times New Roman" pitchFamily="18" charset="0"/>
                <a:cs typeface="Times New Roman" pitchFamily="18" charset="0"/>
              </a:rPr>
              <a:t>ЕПСКИ ЛИК КНЕЗА ЛАЗАРА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932" y="95794"/>
            <a:ext cx="9144000" cy="296962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r-Cyrl-RS" sz="1800" b="1" dirty="0"/>
              <a:t> </a:t>
            </a:r>
            <a:r>
              <a:rPr lang="sr-Cyrl-RS" sz="1800" b="1" dirty="0" smtClean="0"/>
              <a:t>           </a:t>
            </a:r>
            <a:r>
              <a:rPr lang="sr-Cyrl-RS" sz="1800" b="1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sr-Cyrl-RS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Млади и србистика</a:t>
            </a:r>
          </a:p>
          <a:p>
            <a:pPr>
              <a:spcBef>
                <a:spcPts val="0"/>
              </a:spcBef>
            </a:pPr>
            <a:r>
              <a:rPr lang="sr-Cyrl-RS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Фолклористички камп Вук Караџић</a:t>
            </a:r>
          </a:p>
          <a:p>
            <a:pPr algn="l">
              <a:spcBef>
                <a:spcPts val="0"/>
              </a:spcBef>
            </a:pPr>
            <a:endParaRPr lang="sr-Cyrl-R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sr-Cyrl-R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sr-Cyrl-RS" sz="1600" b="1" dirty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r>
              <a:rPr lang="sr-Cyrl-RS" sz="1800" b="1" dirty="0" smtClean="0">
                <a:latin typeface="Times New Roman" pitchFamily="18" charset="0"/>
                <a:cs typeface="Times New Roman" pitchFamily="18" charset="0"/>
              </a:rPr>
              <a:t>Невена Ристић</a:t>
            </a:r>
          </a:p>
          <a:p>
            <a:pPr algn="l">
              <a:spcBef>
                <a:spcPts val="0"/>
              </a:spcBef>
            </a:pPr>
            <a:r>
              <a:rPr lang="sr-Cyrl-RS" sz="1800" dirty="0" smtClean="0">
                <a:latin typeface="Times New Roman" pitchFamily="18" charset="0"/>
                <a:cs typeface="Times New Roman" pitchFamily="18" charset="0"/>
              </a:rPr>
              <a:t>Средња музичка школа „Мокрањац“, Београд, </a:t>
            </a:r>
            <a:r>
              <a:rPr lang="sr-Latn-RS" sz="18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sr-Cyrl-RS" sz="1800" dirty="0" smtClean="0">
                <a:latin typeface="Times New Roman" pitchFamily="18" charset="0"/>
                <a:cs typeface="Times New Roman" pitchFamily="18" charset="0"/>
              </a:rPr>
              <a:t>година</a:t>
            </a:r>
          </a:p>
          <a:p>
            <a:pPr algn="l">
              <a:spcBef>
                <a:spcPts val="0"/>
              </a:spcBef>
            </a:pPr>
            <a:r>
              <a:rPr lang="sr-Cyrl-RS" sz="1800" dirty="0" smtClean="0">
                <a:latin typeface="Times New Roman" pitchFamily="18" charset="0"/>
                <a:cs typeface="Times New Roman" pitchFamily="18" charset="0"/>
              </a:rPr>
              <a:t>Ментор: мср Дејан Илић</a:t>
            </a:r>
          </a:p>
          <a:p>
            <a:pPr algn="l">
              <a:spcBef>
                <a:spcPts val="0"/>
              </a:spcBef>
            </a:pPr>
            <a:r>
              <a:rPr lang="sr-Cyrl-RS" sz="1800" dirty="0" smtClean="0">
                <a:latin typeface="Times New Roman" pitchFamily="18" charset="0"/>
                <a:cs typeface="Times New Roman" pitchFamily="18" charset="0"/>
              </a:rPr>
              <a:t>Институт за књижевност и уметност, Београд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0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57349" y="426720"/>
            <a:ext cx="6148251" cy="862150"/>
          </a:xfrm>
        </p:spPr>
        <p:txBody>
          <a:bodyPr>
            <a:noAutofit/>
          </a:bodyPr>
          <a:lstStyle/>
          <a:p>
            <a:pPr algn="ctr"/>
            <a:r>
              <a:rPr lang="sr-Cyrl-RS" sz="3000" b="1" dirty="0" smtClean="0">
                <a:latin typeface="Times New Roman" pitchFamily="18" charset="0"/>
                <a:cs typeface="Times New Roman" pitchFamily="18" charset="0"/>
              </a:rPr>
              <a:t>Правци истраживања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6201" y="648447"/>
            <a:ext cx="3424696" cy="4863831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239508" y="1288870"/>
            <a:ext cx="7878852" cy="5225142"/>
          </a:xfrm>
        </p:spPr>
        <p:txBody>
          <a:bodyPr>
            <a:normAutofit/>
          </a:bodyPr>
          <a:lstStyle/>
          <a:p>
            <a:r>
              <a:rPr lang="sr-Cyrl-RS" sz="3000" dirty="0" smtClean="0"/>
              <a:t>  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Косовска битка – велика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премјена” и централна тема српске епике, кнез Лазар као њен централни лик (уп. Милошевић Ђорђевић 1990: 30)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Развијена епска биографија: владар, ратник, мученик, светац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Епска стилизација лика кнеза Лазара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Однос кнежевог лика према целини косовске епике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Cyrl-RS" sz="3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Cyrl-RS" sz="3000" dirty="0" smtClean="0"/>
          </a:p>
        </p:txBody>
      </p:sp>
    </p:spTree>
    <p:extLst>
      <p:ext uri="{BB962C8B-B14F-4D97-AF65-F5344CB8AC3E}">
        <p14:creationId xmlns:p14="http://schemas.microsoft.com/office/powerpoint/2010/main" val="385382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224" y="422693"/>
            <a:ext cx="7944929" cy="897147"/>
          </a:xfrm>
        </p:spPr>
        <p:txBody>
          <a:bodyPr>
            <a:noAutofit/>
          </a:bodyPr>
          <a:lstStyle/>
          <a:p>
            <a:pPr algn="ctr"/>
            <a:r>
              <a:rPr lang="sr-Cyrl-RS" sz="3000" b="1" dirty="0" smtClean="0">
                <a:latin typeface="Times New Roman" pitchFamily="18" charset="0"/>
                <a:cs typeface="Times New Roman" pitchFamily="18" charset="0"/>
              </a:rPr>
              <a:t>Женидба кнеза Лазара и његова породична улога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2399" y="1265520"/>
            <a:ext cx="4191357" cy="314351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0829" y="1783534"/>
            <a:ext cx="7320800" cy="476763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Женидба као подвиг</a:t>
            </a:r>
            <a:br>
              <a:rPr lang="sr-Cyrl-RS" sz="2400" dirty="0" smtClean="0">
                <a:latin typeface="Times New Roman" pitchFamily="18" charset="0"/>
                <a:cs typeface="Times New Roman" pitchFamily="18" charset="0"/>
              </a:rPr>
            </a:b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Душанов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иницијатива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напрасита реакција Југовића (недостојно порекло)</a:t>
            </a:r>
            <a:br>
              <a:rPr lang="sr-Cyrl-RS" sz="2400" dirty="0" smtClean="0">
                <a:latin typeface="Times New Roman" pitchFamily="18" charset="0"/>
                <a:cs typeface="Times New Roman" pitchFamily="18" charset="0"/>
              </a:rPr>
            </a:b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Југ Богдан и књиге староставне – судбинска предодређеност брака: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Милица је Лазу суђеница, / На њему ће останути царство, / Са њоме ће царовати Лазо” (Вук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II, 32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000" dirty="0" smtClean="0">
                <a:latin typeface="Times New Roman" pitchFamily="18" charset="0"/>
                <a:cs typeface="Times New Roman" pitchFamily="18" charset="0"/>
              </a:rPr>
            </a:br>
            <a:endParaRPr lang="sr-Cyrl-R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Почетак Лазареве епске биографије</a:t>
            </a:r>
            <a:br>
              <a:rPr lang="sr-Cyrl-RS" sz="2400" dirty="0" smtClean="0">
                <a:latin typeface="Times New Roman" pitchFamily="18" charset="0"/>
                <a:cs typeface="Times New Roman" pitchFamily="18" charset="0"/>
              </a:rPr>
            </a:b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Легитимитет власти</a:t>
            </a:r>
            <a:br>
              <a:rPr lang="sr-Cyrl-RS" sz="2400" dirty="0" smtClean="0">
                <a:latin typeface="Times New Roman" pitchFamily="18" charset="0"/>
                <a:cs typeface="Times New Roman" pitchFamily="18" charset="0"/>
              </a:rPr>
            </a:b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Породична улога: однос према Милици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022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467" y="129396"/>
            <a:ext cx="6846348" cy="672861"/>
          </a:xfrm>
        </p:spPr>
        <p:txBody>
          <a:bodyPr>
            <a:normAutofit/>
          </a:bodyPr>
          <a:lstStyle/>
          <a:p>
            <a:pPr algn="ctr"/>
            <a:r>
              <a:rPr lang="sr-Cyrl-RS" sz="3000" b="1" dirty="0" smtClean="0">
                <a:latin typeface="Times New Roman" pitchFamily="18" charset="0"/>
                <a:cs typeface="Times New Roman" pitchFamily="18" charset="0"/>
              </a:rPr>
              <a:t>Кнез Лазар као владар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3742" y="1367073"/>
            <a:ext cx="8088552" cy="5189001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Лазар настављач немањићке владарске идеологије</a:t>
            </a:r>
            <a:br>
              <a:rPr lang="sr-Cyrl-RS" sz="2400" dirty="0" smtClean="0">
                <a:latin typeface="Times New Roman" pitchFamily="18" charset="0"/>
                <a:cs typeface="Times New Roman" pitchFamily="18" charset="0"/>
              </a:rPr>
            </a:b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Задужбинарство – старање о души (својој и народа)</a:t>
            </a:r>
            <a:br>
              <a:rPr lang="sr-Cyrl-RS" sz="2400" dirty="0" smtClean="0">
                <a:latin typeface="Times New Roman" pitchFamily="18" charset="0"/>
                <a:cs typeface="Times New Roman" pitchFamily="18" charset="0"/>
              </a:rPr>
            </a:b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Варијанта зидања Раванице (Вук </a:t>
            </a:r>
            <a:r>
              <a:rPr lang="sr-Latn-RS" sz="2200" dirty="0" smtClean="0">
                <a:latin typeface="Times New Roman" pitchFamily="18" charset="0"/>
                <a:cs typeface="Times New Roman" pitchFamily="18" charset="0"/>
              </a:rPr>
              <a:t>II, 35)</a:t>
            </a:r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1800" dirty="0" smtClean="0">
                <a:latin typeface="Times New Roman" pitchFamily="18" charset="0"/>
                <a:cs typeface="Times New Roman" pitchFamily="18" charset="0"/>
              </a:rPr>
              <a:t>-  Милица као иницијатор зидања (подсећа на Немањиће)</a:t>
            </a:r>
            <a:br>
              <a:rPr lang="sr-Cyrl-RS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1800" dirty="0" smtClean="0">
                <a:latin typeface="Times New Roman" pitchFamily="18" charset="0"/>
                <a:cs typeface="Times New Roman" pitchFamily="18" charset="0"/>
              </a:rPr>
              <a:t>-  Милошев савет о подизању цркве од камена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r-Cyrl-RS" sz="2200" i="1" dirty="0" smtClean="0">
                <a:latin typeface="Times New Roman" pitchFamily="18" charset="0"/>
                <a:cs typeface="Times New Roman" pitchFamily="18" charset="0"/>
              </a:rPr>
              <a:t>Опет зидање Раванице </a:t>
            </a:r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(Вук </a:t>
            </a:r>
            <a:r>
              <a:rPr lang="sr-Latn-RS" sz="2200" dirty="0" smtClean="0">
                <a:latin typeface="Times New Roman" pitchFamily="18" charset="0"/>
                <a:cs typeface="Times New Roman" pitchFamily="18" charset="0"/>
              </a:rPr>
              <a:t>II, 3</a:t>
            </a:r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sr-Latn-R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1800" dirty="0" smtClean="0">
                <a:latin typeface="Times New Roman" pitchFamily="18" charset="0"/>
                <a:cs typeface="Times New Roman" pitchFamily="18" charset="0"/>
              </a:rPr>
              <a:t>-  негативна карактеризација Лазара (сачинити цркву већу и лепшу од свих)</a:t>
            </a:r>
            <a:br>
              <a:rPr lang="sr-Cyrl-RS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1800" dirty="0" smtClean="0">
                <a:latin typeface="Times New Roman" pitchFamily="18" charset="0"/>
                <a:cs typeface="Times New Roman" pitchFamily="18" charset="0"/>
              </a:rPr>
              <a:t>-  Милошев савет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Cyrl-R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Лазар као војсковођа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-  одговор на Муратов изазов;</a:t>
            </a:r>
            <a:br>
              <a:rPr lang="sr-Cyrl-R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-  кнежева клетва;</a:t>
            </a:r>
            <a:br>
              <a:rPr lang="sr-Cyrl-R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- избор Небеског царства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9766" y="4183812"/>
            <a:ext cx="3470151" cy="23057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45592" y="250165"/>
            <a:ext cx="2917197" cy="355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45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81156"/>
            <a:ext cx="6173487" cy="759124"/>
          </a:xfrm>
        </p:spPr>
        <p:txBody>
          <a:bodyPr>
            <a:normAutofit/>
          </a:bodyPr>
          <a:lstStyle/>
          <a:p>
            <a:pPr algn="ctr"/>
            <a:r>
              <a:rPr lang="sr-Cyrl-RS" sz="3000" b="1" dirty="0" smtClean="0">
                <a:latin typeface="Times New Roman" pitchFamily="18" charset="0"/>
                <a:cs typeface="Times New Roman" pitchFamily="18" charset="0"/>
              </a:rPr>
              <a:t>Мученик и светац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839788" y="1457864"/>
            <a:ext cx="7200031" cy="420969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Лазарев подвиг у духу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Cyrl-RS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Опредељење за Небеско царство</a:t>
            </a:r>
            <a:r>
              <a:rPr lang="sr-Cyrl-RS" sz="3000" dirty="0" smtClean="0"/>
              <a:t/>
            </a:r>
            <a:br>
              <a:rPr lang="sr-Cyrl-RS" sz="3000" dirty="0" smtClean="0"/>
            </a:br>
            <a:r>
              <a:rPr lang="sr-Latn-RS" sz="3000" dirty="0" smtClean="0"/>
              <a:t>	</a:t>
            </a:r>
            <a:r>
              <a:rPr lang="sr-Cyrl-RS" sz="19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sr-Cyrl-RS" sz="1900" dirty="0" smtClean="0">
                <a:latin typeface="Times New Roman" pitchFamily="18" charset="0"/>
                <a:cs typeface="Times New Roman" pitchFamily="18" charset="0"/>
              </a:rPr>
              <a:t>Земаљско је за малена царство, / А небеско увек и довека” </a:t>
            </a:r>
            <a:r>
              <a:rPr lang="sr-Latn-RS" sz="1900" dirty="0" smtClean="0">
                <a:latin typeface="Times New Roman" pitchFamily="18" charset="0"/>
                <a:cs typeface="Times New Roman" pitchFamily="18" charset="0"/>
              </a:rPr>
              <a:t>						   </a:t>
            </a:r>
            <a:r>
              <a:rPr lang="sr-Cyrl-RS" sz="1900" dirty="0" smtClean="0">
                <a:latin typeface="Times New Roman" pitchFamily="18" charset="0"/>
                <a:cs typeface="Times New Roman" pitchFamily="18" charset="0"/>
              </a:rPr>
              <a:t>(Вук </a:t>
            </a:r>
            <a:r>
              <a:rPr lang="sr-Latn-RS" sz="1900" dirty="0" smtClean="0">
                <a:latin typeface="Times New Roman" pitchFamily="18" charset="0"/>
                <a:cs typeface="Times New Roman" pitchFamily="18" charset="0"/>
              </a:rPr>
              <a:t>II, 46</a:t>
            </a:r>
            <a:r>
              <a:rPr lang="sr-Cyrl-RS" sz="19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RS" sz="19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Cyrl-R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1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RS" sz="1900" dirty="0" smtClean="0">
                <a:latin typeface="Times New Roman" pitchFamily="18" charset="0"/>
                <a:cs typeface="Times New Roman" pitchFamily="18" charset="0"/>
              </a:rPr>
              <a:t>	-  </a:t>
            </a:r>
            <a:r>
              <a:rPr lang="sr-Cyrl-RS" sz="1900" dirty="0" smtClean="0">
                <a:latin typeface="Times New Roman" pitchFamily="18" charset="0"/>
                <a:cs typeface="Times New Roman" pitchFamily="18" charset="0"/>
              </a:rPr>
              <a:t>свесно жртвовање</a:t>
            </a:r>
            <a:br>
              <a:rPr lang="sr-Cyrl-RS" sz="1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1900" dirty="0" smtClean="0">
                <a:latin typeface="Times New Roman" pitchFamily="18" charset="0"/>
                <a:cs typeface="Times New Roman" pitchFamily="18" charset="0"/>
              </a:rPr>
              <a:t>	-  избор </a:t>
            </a:r>
            <a:r>
              <a:rPr lang="sr-Cyrl-RS" sz="1900" b="1" dirty="0" smtClean="0">
                <a:latin typeface="Times New Roman" pitchFamily="18" charset="0"/>
                <a:cs typeface="Times New Roman" pitchFamily="18" charset="0"/>
              </a:rPr>
              <a:t>пре</a:t>
            </a:r>
            <a:r>
              <a:rPr lang="sr-Cyrl-RS" sz="1900" dirty="0" smtClean="0">
                <a:latin typeface="Times New Roman" pitchFamily="18" charset="0"/>
                <a:cs typeface="Times New Roman" pitchFamily="18" charset="0"/>
              </a:rPr>
              <a:t> боја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Cyrl-RS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Лазарево посвећење </a:t>
            </a:r>
            <a:r>
              <a:rPr lang="sr-Cyrl-RS" sz="2400" i="1" dirty="0" smtClean="0">
                <a:latin typeface="Times New Roman" pitchFamily="18" charset="0"/>
                <a:cs typeface="Times New Roman" pitchFamily="18" charset="0"/>
              </a:rPr>
              <a:t>- Обретеније главе кнеза Лазара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(Вук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II, 53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sr-Cyrl-R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-  мотив кефалофорије</a:t>
            </a:r>
            <a:br>
              <a:rPr lang="sr-Cyrl-R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-  посмртна чуда</a:t>
            </a:r>
            <a:br>
              <a:rPr lang="sr-Cyrl-R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-  молитва кнезу светитељу</a:t>
            </a: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Cyrl-RS" sz="19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8558" y="181156"/>
            <a:ext cx="3178384" cy="3993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339" y="4503678"/>
            <a:ext cx="2743544" cy="205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1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720" y="155275"/>
            <a:ext cx="3932237" cy="741872"/>
          </a:xfrm>
        </p:spPr>
        <p:txBody>
          <a:bodyPr>
            <a:normAutofit/>
          </a:bodyPr>
          <a:lstStyle/>
          <a:p>
            <a:pPr algn="ctr"/>
            <a:r>
              <a:rPr lang="sr-Cyrl-RS" sz="3000" b="1" dirty="0" smtClean="0">
                <a:latin typeface="Times New Roman" pitchFamily="18" charset="0"/>
                <a:cs typeface="Times New Roman" pitchFamily="18" charset="0"/>
              </a:rPr>
              <a:t>Закључак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2351" y="897147"/>
            <a:ext cx="4177505" cy="266556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5720" y="1227751"/>
            <a:ext cx="6639313" cy="4462882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Лазар – владар и светитељ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Лазар је приказан као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вешт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војсковођа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одговоран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владар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баштиник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немањићких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традиција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задужбинар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који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поверени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народ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уводи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Небеско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царство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Епска биографија почиње женидбом и завршава се посвећењем. На том путу </a:t>
            </a:r>
            <a:r>
              <a:rPr lang="en-US" sz="2400" dirty="0" smtClean="0"/>
              <a:t>„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је свето и честито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било / 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миломе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Богу приступачно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Вук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RS" sz="2400" smtClean="0">
                <a:latin typeface="Times New Roman" pitchFamily="18" charset="0"/>
                <a:cs typeface="Times New Roman" pitchFamily="18" charset="0"/>
              </a:rPr>
              <a:t>46).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280" y="3845000"/>
            <a:ext cx="4011105" cy="269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072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1"/>
            <a:ext cx="10515600" cy="818605"/>
          </a:xfrm>
        </p:spPr>
        <p:txBody>
          <a:bodyPr>
            <a:normAutofit/>
          </a:bodyPr>
          <a:lstStyle/>
          <a:p>
            <a:r>
              <a:rPr lang="sr-Cyrl-RS" sz="3000" b="1" dirty="0" smtClean="0"/>
              <a:t>Литература</a:t>
            </a:r>
            <a:r>
              <a:rPr lang="sr-Cyrl-RS" sz="3000" dirty="0" smtClean="0"/>
              <a:t>:</a:t>
            </a:r>
            <a:endParaRPr lang="en-US" sz="30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839788" y="740230"/>
            <a:ext cx="5157787" cy="6244044"/>
          </a:xfrm>
        </p:spPr>
        <p:txBody>
          <a:bodyPr>
            <a:normAutofit fontScale="85000" lnSpcReduction="20000"/>
          </a:bodyPr>
          <a:lstStyle/>
          <a:p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ИЗВОРИ</a:t>
            </a:r>
            <a:endParaRPr lang="sr-Cyrl-R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Вук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II: </a:t>
            </a:r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Вук Стефановић Караџић, </a:t>
            </a:r>
            <a:r>
              <a:rPr lang="sr-Cyrl-RS" sz="2600" i="1" dirty="0">
                <a:latin typeface="Times New Roman" pitchFamily="18" charset="0"/>
                <a:cs typeface="Times New Roman" pitchFamily="18" charset="0"/>
              </a:rPr>
              <a:t>Српске народне пјесме</a:t>
            </a:r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, књ.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II, </a:t>
            </a:r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Сабрана дела </a:t>
            </a:r>
            <a:r>
              <a:rPr lang="sr-Cyrl-RS" sz="2600" dirty="0" smtClean="0">
                <a:latin typeface="Times New Roman" pitchFamily="18" charset="0"/>
                <a:cs typeface="Times New Roman" pitchFamily="18" charset="0"/>
              </a:rPr>
              <a:t>Вука Стефановића </a:t>
            </a:r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Караџића, Београд: Просвета, 1988</a:t>
            </a:r>
            <a:r>
              <a:rPr lang="sr-Cyrl-R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Cyrl-RS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sr-Cyrl-R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Милошевић-Ђорђевић 1990: Нада Милошевић-Ђорђевић, </a:t>
            </a:r>
            <a:r>
              <a:rPr lang="sr-Cyrl-RS" sz="2600" i="1" dirty="0">
                <a:latin typeface="Times New Roman" pitchFamily="18" charset="0"/>
                <a:cs typeface="Times New Roman" pitchFamily="18" charset="0"/>
              </a:rPr>
              <a:t>Косовска епика</a:t>
            </a:r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RS" sz="2600" dirty="0" smtClean="0">
                <a:latin typeface="Times New Roman" pitchFamily="18" charset="0"/>
                <a:cs typeface="Times New Roman" pitchFamily="18" charset="0"/>
              </a:rPr>
              <a:t>Београд: Завод </a:t>
            </a:r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за уџбенике и наставна средства.</a:t>
            </a:r>
          </a:p>
          <a:p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Михаљчић 2001: Раде Михаљчић, </a:t>
            </a:r>
            <a:r>
              <a:rPr lang="sr-Cyrl-RS" sz="2600" i="1" dirty="0">
                <a:latin typeface="Times New Roman" pitchFamily="18" charset="0"/>
                <a:cs typeface="Times New Roman" pitchFamily="18" charset="0"/>
              </a:rPr>
              <a:t>Лазар Хребељановић: историја, култ, </a:t>
            </a:r>
            <a:r>
              <a:rPr lang="sr-Cyrl-RS" sz="2600" i="1" dirty="0" smtClean="0">
                <a:latin typeface="Times New Roman" pitchFamily="18" charset="0"/>
                <a:cs typeface="Times New Roman" pitchFamily="18" charset="0"/>
              </a:rPr>
              <a:t>предање</a:t>
            </a:r>
            <a:r>
              <a:rPr lang="sr-Cyrl-RS" sz="2600" dirty="0" smtClean="0">
                <a:latin typeface="Times New Roman" pitchFamily="18" charset="0"/>
                <a:cs typeface="Times New Roman" pitchFamily="18" charset="0"/>
              </a:rPr>
              <a:t>, Београд</a:t>
            </a:r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: Српска школска књига,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Knowledge.</a:t>
            </a:r>
          </a:p>
          <a:p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Петровић 2001: Соња Петровић, </a:t>
            </a:r>
            <a:r>
              <a:rPr lang="sr-Cyrl-RS" sz="2600" i="1" dirty="0">
                <a:latin typeface="Times New Roman" pitchFamily="18" charset="0"/>
                <a:cs typeface="Times New Roman" pitchFamily="18" charset="0"/>
              </a:rPr>
              <a:t>Косовска битка у усменој поезији</a:t>
            </a:r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RS" sz="2600" dirty="0" smtClean="0">
                <a:latin typeface="Times New Roman" pitchFamily="18" charset="0"/>
                <a:cs typeface="Times New Roman" pitchFamily="18" charset="0"/>
              </a:rPr>
              <a:t>Београд: Гутенбергова </a:t>
            </a:r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галаксија.</a:t>
            </a:r>
          </a:p>
          <a:p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Петровић 2010: Соња Петровић, „Женидба кнеза Лазара: епски модел и варијанте</a:t>
            </a:r>
            <a:r>
              <a:rPr lang="sr-Cyrl-RS" sz="2600" dirty="0" smtClean="0">
                <a:latin typeface="Times New Roman" pitchFamily="18" charset="0"/>
                <a:cs typeface="Times New Roman" pitchFamily="18" charset="0"/>
              </a:rPr>
              <a:t>“, </a:t>
            </a:r>
            <a:r>
              <a:rPr lang="en-US" sz="2600" i="1" dirty="0" err="1" smtClean="0">
                <a:latin typeface="Times New Roman" pitchFamily="18" charset="0"/>
                <a:cs typeface="Times New Roman" pitchFamily="18" charset="0"/>
              </a:rPr>
              <a:t>Philologia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latin typeface="Times New Roman" pitchFamily="18" charset="0"/>
                <a:cs typeface="Times New Roman" pitchFamily="18" charset="0"/>
              </a:rPr>
              <a:t>Mediana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Cyrl-RS" sz="2600" i="1" dirty="0">
                <a:latin typeface="Times New Roman" pitchFamily="18" charset="0"/>
                <a:cs typeface="Times New Roman" pitchFamily="18" charset="0"/>
              </a:rPr>
              <a:t>годишњак за српску и компаративну књижевност</a:t>
            </a:r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, год. 2, бр. </a:t>
            </a:r>
            <a:r>
              <a:rPr lang="sr-Cyrl-RS" sz="2600" dirty="0" smtClean="0">
                <a:latin typeface="Times New Roman" pitchFamily="18" charset="0"/>
                <a:cs typeface="Times New Roman" pitchFamily="18" charset="0"/>
              </a:rPr>
              <a:t>2: 247–265</a:t>
            </a:r>
            <a:r>
              <a:rPr lang="sr-Cyrl-RS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>
          <a:xfrm>
            <a:off x="6172200" y="740231"/>
            <a:ext cx="5183188" cy="5921826"/>
          </a:xfrm>
        </p:spPr>
        <p:txBody>
          <a:bodyPr>
            <a:normAutofit/>
          </a:bodyPr>
          <a:lstStyle/>
          <a:p>
            <a:r>
              <a:rPr lang="ru-RU" sz="2000" dirty="0"/>
              <a:t>Петровић 2010а: Соња Петровић, „Од камена ником ни камена: структурни </a:t>
            </a:r>
            <a:r>
              <a:rPr lang="ru-RU" sz="2000" dirty="0" smtClean="0"/>
              <a:t>модели песама </a:t>
            </a:r>
            <a:r>
              <a:rPr lang="ru-RU" sz="2000" dirty="0"/>
              <a:t>о зидању Раванице“, у: Гордана Благојевић и Ивица Тодоровић (ур.), </a:t>
            </a:r>
            <a:r>
              <a:rPr lang="ru-RU" sz="2000" i="1" dirty="0" smtClean="0"/>
              <a:t>Традиција – </a:t>
            </a:r>
            <a:r>
              <a:rPr lang="ru-RU" sz="2000" i="1" dirty="0"/>
              <a:t>фолклор – идентитет</a:t>
            </a:r>
            <a:r>
              <a:rPr lang="ru-RU" sz="2000" dirty="0"/>
              <a:t>, Сремски Карловци: Академија СПЦ за уметност </a:t>
            </a:r>
            <a:r>
              <a:rPr lang="ru-RU" sz="2000" dirty="0" smtClean="0"/>
              <a:t>и конзервацију</a:t>
            </a:r>
            <a:r>
              <a:rPr lang="ru-RU" sz="2000" dirty="0"/>
              <a:t>, 349–372.</a:t>
            </a:r>
          </a:p>
          <a:p>
            <a:r>
              <a:rPr lang="ru-RU" sz="2000" dirty="0"/>
              <a:t>Петровић 2011: Соња Петровић, „Обретеније главе кнеза Лазара у светлу култа </a:t>
            </a:r>
            <a:r>
              <a:rPr lang="ru-RU" sz="2000" dirty="0" smtClean="0"/>
              <a:t>светог кнеза </a:t>
            </a:r>
            <a:r>
              <a:rPr lang="ru-RU" sz="2000" dirty="0"/>
              <a:t>у усменој и народној традицији</a:t>
            </a:r>
            <a:r>
              <a:rPr lang="ru-RU" sz="2000" i="1" dirty="0"/>
              <a:t>“, Годишњак Катедре за српску књижевност </a:t>
            </a:r>
            <a:r>
              <a:rPr lang="ru-RU" sz="2000" i="1" dirty="0" smtClean="0"/>
              <a:t>са јужнословенским </a:t>
            </a:r>
            <a:r>
              <a:rPr lang="ru-RU" sz="2000" i="1" dirty="0"/>
              <a:t>књижевностима</a:t>
            </a:r>
            <a:r>
              <a:rPr lang="ru-RU" sz="2000" dirty="0"/>
              <a:t>, год. 6: 149–181.</a:t>
            </a:r>
          </a:p>
          <a:p>
            <a:r>
              <a:rPr lang="ru-RU" sz="2000" dirty="0"/>
              <a:t>Самарџија 2008: Снежана Самарџија, </a:t>
            </a:r>
            <a:r>
              <a:rPr lang="ru-RU" sz="2000" i="1" dirty="0"/>
              <a:t>Биографије епских јунака</a:t>
            </a:r>
            <a:r>
              <a:rPr lang="ru-RU" sz="2000" dirty="0"/>
              <a:t>, Београд: Друштво </a:t>
            </a:r>
            <a:r>
              <a:rPr lang="ru-RU" sz="2000" dirty="0" smtClean="0"/>
              <a:t>за српски </a:t>
            </a:r>
            <a:r>
              <a:rPr lang="ru-RU" sz="2000" dirty="0"/>
              <a:t>језик и књижевност Србије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3873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206</TotalTime>
  <Words>411</Words>
  <Application>Microsoft Office PowerPoint</Application>
  <PresentationFormat>Widescreen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Office Theme</vt:lpstr>
      <vt:lpstr>ЕПСКИ ЛИК КНЕЗА ЛАЗАРА</vt:lpstr>
      <vt:lpstr>Правци истраживања</vt:lpstr>
      <vt:lpstr>Женидба кнеза Лазара и његова породична улога</vt:lpstr>
      <vt:lpstr>Кнез Лазар као владар</vt:lpstr>
      <vt:lpstr>Мученик и светац</vt:lpstr>
      <vt:lpstr>Закључак</vt:lpstr>
      <vt:lpstr>Литература: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25</cp:revision>
  <dcterms:created xsi:type="dcterms:W3CDTF">2019-12-09T21:35:24Z</dcterms:created>
  <dcterms:modified xsi:type="dcterms:W3CDTF">2024-10-18T13:33:56Z</dcterms:modified>
</cp:coreProperties>
</file>