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62" r:id="rId4"/>
    <p:sldId id="279" r:id="rId5"/>
    <p:sldId id="280" r:id="rId6"/>
    <p:sldId id="283" r:id="rId7"/>
    <p:sldId id="282" r:id="rId8"/>
    <p:sldId id="284" r:id="rId9"/>
    <p:sldId id="275" r:id="rId10"/>
    <p:sldId id="276" r:id="rId11"/>
    <p:sldId id="277" r:id="rId12"/>
    <p:sldId id="264" r:id="rId13"/>
    <p:sldId id="27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93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65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7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7696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044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9138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168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344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373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44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36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313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37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888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88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14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70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836D0-67FB-44D3-8DC0-5F55067AE63D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A6DE792-1807-41E1-AB68-3605A5BF76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79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1295401"/>
            <a:ext cx="6600451" cy="3481982"/>
          </a:xfrm>
        </p:spPr>
        <p:txBody>
          <a:bodyPr>
            <a:noAutofit/>
          </a:bodyPr>
          <a:lstStyle/>
          <a:p>
            <a:r>
              <a:rPr lang="sr-Cyrl-BA" sz="3600" dirty="0" smtClean="0">
                <a:solidFill>
                  <a:schemeClr val="accent2"/>
                </a:solidFill>
              </a:rPr>
              <a:t>Божићни обичаји у Тршићу: </a:t>
            </a:r>
            <a:r>
              <a:rPr lang="sr-Cyrl-BA" sz="3600" dirty="0" err="1" smtClean="0">
                <a:solidFill>
                  <a:schemeClr val="accent2"/>
                </a:solidFill>
              </a:rPr>
              <a:t>савремена</a:t>
            </a:r>
            <a:r>
              <a:rPr lang="sr-Cyrl-BA" sz="3600" dirty="0" smtClean="0">
                <a:solidFill>
                  <a:schemeClr val="accent2"/>
                </a:solidFill>
              </a:rPr>
              <a:t> теренска истраживања и некадашња пракса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5410200"/>
            <a:ext cx="6600451" cy="493463"/>
          </a:xfrm>
        </p:spPr>
        <p:txBody>
          <a:bodyPr>
            <a:normAutofit/>
          </a:bodyPr>
          <a:lstStyle/>
          <a:p>
            <a:pPr algn="r"/>
            <a:r>
              <a:rPr lang="sr-Cyrl-BA" sz="2400" b="1" dirty="0" smtClean="0"/>
              <a:t>Василија Алексић</a:t>
            </a:r>
            <a:endParaRPr lang="en-US" sz="2400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624110"/>
            <a:ext cx="7239000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Перспектива саговорника: основне карактеристике </a:t>
            </a:r>
            <a:r>
              <a:rPr lang="sr-Cyrl-BA" dirty="0" err="1" smtClean="0"/>
              <a:t>наратива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4114800"/>
          </a:xfrm>
        </p:spPr>
        <p:txBody>
          <a:bodyPr>
            <a:normAutofit/>
          </a:bodyPr>
          <a:lstStyle/>
          <a:p>
            <a:r>
              <a:rPr lang="sr-Cyrl-BA" b="1" dirty="0" smtClean="0"/>
              <a:t>Неутралан опис у 3. лицу:</a:t>
            </a:r>
          </a:p>
          <a:p>
            <a:pPr marL="0" indent="0" algn="just">
              <a:buNone/>
            </a:pPr>
            <a:r>
              <a:rPr lang="ru-RU" b="1" i="1" dirty="0"/>
              <a:t>У селима где се пали свећа домаћин који дође да сече бадњак окрене се према истоку прекрсти се и каже: ,,Добро јутро, весељаче,  весео ти домаћин био!’’, онда залије вином, прекрсти се, напије се вина, и онда баци  жито на бадњак и засече га у јеном покушају, али ако је већи бадњак мора више пута да се удари секиром, али правило је једно да се одсече и први део који отпадне носи се у </a:t>
            </a:r>
            <a:r>
              <a:rPr lang="ru-RU" b="1" i="1" dirty="0" smtClean="0"/>
              <a:t>кућу...</a:t>
            </a:r>
            <a:endParaRPr lang="sr-Cyrl-BA" b="1" i="1" dirty="0" smtClean="0"/>
          </a:p>
          <a:p>
            <a:pPr algn="just"/>
            <a:r>
              <a:rPr lang="sr-Cyrl-RS" b="1" dirty="0" smtClean="0"/>
              <a:t>Опис личног искуства у 1. лицу (</a:t>
            </a:r>
            <a:r>
              <a:rPr lang="sr-Cyrl-RS" b="1" dirty="0" err="1" smtClean="0"/>
              <a:t>емоционалније</a:t>
            </a:r>
            <a:r>
              <a:rPr lang="sr-Cyrl-RS" b="1" dirty="0" smtClean="0"/>
              <a:t>, често прожето сликама из оквира породичне историје)</a:t>
            </a:r>
          </a:p>
          <a:p>
            <a:pPr marL="0" indent="0" algn="just">
              <a:buNone/>
            </a:pPr>
            <a:r>
              <a:rPr lang="ru-RU" b="1" i="1" dirty="0"/>
              <a:t>Скувам супу, исто мрсну и то од печенице џигерице, испечемо срце и сви по парче срцета добијемо… 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dirty="0" smtClean="0"/>
              <a:t>Фолклорни жанрови у причањима о Божићу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800"/>
          </a:xfrm>
        </p:spPr>
        <p:txBody>
          <a:bodyPr>
            <a:normAutofit/>
          </a:bodyPr>
          <a:lstStyle/>
          <a:p>
            <a:r>
              <a:rPr lang="sr-Cyrl-BA" sz="2000" b="1" dirty="0" smtClean="0">
                <a:solidFill>
                  <a:schemeClr val="accent2"/>
                </a:solidFill>
              </a:rPr>
              <a:t>Причања из живота (са анегдотским елементима и елементима породичног фолклора):</a:t>
            </a:r>
            <a:endParaRPr lang="sr-Latn-BA" sz="2000" b="1" dirty="0" smtClean="0">
              <a:solidFill>
                <a:schemeClr val="accent2"/>
              </a:solidFill>
            </a:endParaRPr>
          </a:p>
          <a:p>
            <a:pPr indent="1588" algn="just">
              <a:buNone/>
            </a:pPr>
            <a:r>
              <a:rPr lang="ru-RU" sz="2000" b="1" i="1" dirty="0"/>
              <a:t>,,Ти више узео него ја!“  Баба више дала. Свашта, моја децо, свашта!” </a:t>
            </a:r>
          </a:p>
          <a:p>
            <a:r>
              <a:rPr lang="sr-Cyrl-BA" sz="2000" b="1" dirty="0" smtClean="0">
                <a:solidFill>
                  <a:schemeClr val="accent2"/>
                </a:solidFill>
              </a:rPr>
              <a:t>Ритуални дијалог-магијски текст:</a:t>
            </a:r>
            <a:endParaRPr lang="sr-Latn-BA" sz="2000" b="1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sr-Cyrl-RS" sz="2000" b="1" dirty="0"/>
              <a:t>	</a:t>
            </a:r>
            <a:r>
              <a:rPr lang="it-IT" sz="2000" b="1" dirty="0" smtClean="0"/>
              <a:t>,,</a:t>
            </a:r>
            <a:r>
              <a:rPr lang="sr-Cyrl-RS" sz="2000" b="1" i="1" dirty="0" smtClean="0"/>
              <a:t>Добро јутро, весељаче, весео ти домаћин био</a:t>
            </a:r>
            <a:r>
              <a:rPr lang="sr-Cyrl-RS" sz="2000" b="1" dirty="0" smtClean="0"/>
              <a:t>!</a:t>
            </a:r>
            <a:r>
              <a:rPr lang="it-IT" sz="2000" b="1" dirty="0" smtClean="0"/>
              <a:t>’’</a:t>
            </a:r>
            <a:endParaRPr lang="sr-Cyrl-BA" sz="2000" b="1" dirty="0" smtClean="0"/>
          </a:p>
          <a:p>
            <a:r>
              <a:rPr lang="sr-Cyrl-BA" sz="2000" b="1" dirty="0" smtClean="0">
                <a:solidFill>
                  <a:schemeClr val="accent2"/>
                </a:solidFill>
              </a:rPr>
              <a:t>Веровања</a:t>
            </a:r>
            <a:r>
              <a:rPr lang="sr-Cyrl-BA" sz="2000" b="1" dirty="0" smtClean="0"/>
              <a:t> (приликом гледања у плећку могло је да се предвиди да ли ће неко из породице умрети наредне године – </a:t>
            </a:r>
            <a:r>
              <a:rPr lang="sr-Cyrl-BA" sz="2000" b="1" dirty="0"/>
              <a:t>а</a:t>
            </a:r>
            <a:r>
              <a:rPr lang="sr-Cyrl-BA" sz="2000" b="1" dirty="0" smtClean="0"/>
              <a:t>ко би рупа била далеко и смрт не би била близу).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0999"/>
            <a:ext cx="8153400" cy="838201"/>
          </a:xfrm>
        </p:spPr>
        <p:txBody>
          <a:bodyPr>
            <a:normAutofit fontScale="90000"/>
          </a:bodyPr>
          <a:lstStyle/>
          <a:p>
            <a:r>
              <a:rPr lang="sr-Cyrl-BA" sz="2800" b="1" dirty="0" smtClean="0"/>
              <a:t/>
            </a:r>
            <a:br>
              <a:rPr lang="sr-Cyrl-BA" sz="2800" b="1" dirty="0" smtClean="0"/>
            </a:br>
            <a:r>
              <a:rPr lang="sr-Cyrl-BA" sz="3200" b="1" dirty="0" smtClean="0"/>
              <a:t>Божићни обичаји у Тршићу некад и данас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3600"/>
            <a:ext cx="8000999" cy="44196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/>
              <a:t>Подаци добијени током теренских истраживања упоређени су са подацима из етнографске литературе (посебно са истраживањима П. Костића, објављеним у Гласнику етнографског музеја </a:t>
            </a:r>
            <a:r>
              <a:rPr lang="ru-RU" b="1" dirty="0" smtClean="0"/>
              <a:t>1964. </a:t>
            </a:r>
            <a:r>
              <a:rPr lang="ru-RU" b="1" dirty="0" smtClean="0"/>
              <a:t>и описима из монографије Александра Ђурђева који је теренско проучавање обавио 80-их година 20. века).</a:t>
            </a:r>
          </a:p>
          <a:p>
            <a:pPr marL="0" indent="0" algn="just">
              <a:buNone/>
            </a:pPr>
            <a:endParaRPr lang="ru-RU" b="1" dirty="0" smtClean="0"/>
          </a:p>
          <a:p>
            <a:pPr algn="just"/>
            <a:r>
              <a:rPr lang="ru-RU" b="1" dirty="0" smtClean="0"/>
              <a:t>Запажене су следеће промене: </a:t>
            </a:r>
          </a:p>
          <a:p>
            <a:pPr marL="862013" indent="-398463"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accent2"/>
                </a:solidFill>
              </a:rPr>
              <a:t>р</a:t>
            </a:r>
            <a:r>
              <a:rPr lang="ru-RU" b="1" dirty="0" smtClean="0">
                <a:solidFill>
                  <a:schemeClr val="accent2"/>
                </a:solidFill>
              </a:rPr>
              <a:t>едукција неких елемената обредно-обичајних пракси </a:t>
            </a:r>
            <a:r>
              <a:rPr lang="ru-RU" b="1" dirty="0" smtClean="0"/>
              <a:t>(посебно везаних за дане који претходе Бадњем дану, али и за Бадњи дан и Божић – нпр. редукција ритуалних радњи у вези са сечењем бадњака, редукција радњи везаних за обреде са животињама на Божић и сл.);</a:t>
            </a:r>
          </a:p>
          <a:p>
            <a:pPr marL="862013" indent="-398463" algn="just">
              <a:buFont typeface="Wingdings" panose="05000000000000000000" pitchFamily="2" charset="2"/>
              <a:buChar char="Ø"/>
            </a:pPr>
            <a:r>
              <a:rPr lang="ru-RU" b="1" dirty="0" smtClean="0"/>
              <a:t>Упркос томе, Божић се и данас препознаје као једна од најважнијих тачака календарске обредности.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Литература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А. </a:t>
            </a:r>
            <a:r>
              <a:rPr lang="ru-RU" dirty="0"/>
              <a:t>Ђурђев, </a:t>
            </a:r>
            <a:r>
              <a:rPr lang="ru-RU" i="1" dirty="0"/>
              <a:t>Рађевина. Обичаји, веровања и народно стваралаштво</a:t>
            </a:r>
            <a:r>
              <a:rPr lang="ru-RU" dirty="0"/>
              <a:t>. Крупањ: Дом културе „Политика“.</a:t>
            </a:r>
            <a:endParaRPr lang="sr-Cyrl-BA" dirty="0" smtClean="0"/>
          </a:p>
          <a:p>
            <a:r>
              <a:rPr lang="sr-Cyrl-BA" dirty="0"/>
              <a:t>М. Кнежевић, </a:t>
            </a:r>
            <a:r>
              <a:rPr lang="sr-Cyrl-BA" i="1" dirty="0"/>
              <a:t>Антологија говорних народних умотворина</a:t>
            </a:r>
            <a:r>
              <a:rPr lang="sr-Cyrl-BA" dirty="0"/>
              <a:t>, Нови Сад, 2006</a:t>
            </a:r>
            <a:r>
              <a:rPr lang="sr-Latn-RS" dirty="0"/>
              <a:t>.</a:t>
            </a:r>
          </a:p>
          <a:p>
            <a:r>
              <a:rPr lang="sr-Cyrl-RS" dirty="0"/>
              <a:t>П. Костић, </a:t>
            </a:r>
            <a:r>
              <a:rPr lang="sr-Cyrl-RS" i="1" dirty="0"/>
              <a:t>Новогодишњи обичаји</a:t>
            </a:r>
            <a:r>
              <a:rPr lang="sr-Cyrl-RS" dirty="0"/>
              <a:t>, </a:t>
            </a:r>
            <a:r>
              <a:rPr lang="sr-Cyrl-RS" dirty="0" err="1"/>
              <a:t>Јадар</a:t>
            </a:r>
            <a:r>
              <a:rPr lang="sr-Cyrl-RS" dirty="0"/>
              <a:t> – Вуков завичај, ГЕМ 27, 1964, 401-421</a:t>
            </a:r>
            <a:r>
              <a:rPr lang="sr-Cyrl-RS" dirty="0" smtClean="0"/>
              <a:t>.</a:t>
            </a:r>
          </a:p>
          <a:p>
            <a:r>
              <a:rPr lang="ru-RU" dirty="0" smtClean="0"/>
              <a:t>Ш. Кулишић</a:t>
            </a:r>
            <a:r>
              <a:rPr lang="ru-RU" dirty="0"/>
              <a:t>, </a:t>
            </a:r>
            <a:r>
              <a:rPr lang="ru-RU" dirty="0" smtClean="0"/>
              <a:t>П. </a:t>
            </a:r>
            <a:r>
              <a:rPr lang="ru-RU" dirty="0"/>
              <a:t>Ж. Петровић, </a:t>
            </a:r>
            <a:r>
              <a:rPr lang="ru-RU" dirty="0" smtClean="0"/>
              <a:t>Н. </a:t>
            </a:r>
            <a:r>
              <a:rPr lang="ru-RU" dirty="0"/>
              <a:t>Пантелић, </a:t>
            </a:r>
            <a:r>
              <a:rPr lang="ru-RU" i="1" dirty="0"/>
              <a:t>Српски митолошки речник</a:t>
            </a:r>
            <a:r>
              <a:rPr lang="ru-RU" dirty="0"/>
              <a:t>, Београд: </a:t>
            </a:r>
            <a:r>
              <a:rPr lang="ru-RU" dirty="0" smtClean="0"/>
              <a:t>Нолит, 1970.</a:t>
            </a:r>
            <a:endParaRPr lang="sr-Cyrl-RS" dirty="0"/>
          </a:p>
          <a:p>
            <a:r>
              <a:rPr lang="ru-RU" dirty="0" smtClean="0"/>
              <a:t>М. </a:t>
            </a:r>
            <a:r>
              <a:rPr lang="ru-RU" dirty="0"/>
              <a:t>Недељковић</a:t>
            </a:r>
            <a:r>
              <a:rPr lang="ru-RU" i="1" dirty="0"/>
              <a:t>, Годишњи обичаји у Срба, </a:t>
            </a:r>
            <a:r>
              <a:rPr lang="ru-RU" dirty="0"/>
              <a:t>Београд: Вук </a:t>
            </a:r>
            <a:r>
              <a:rPr lang="ru-RU" dirty="0" smtClean="0"/>
              <a:t>Караџић, 1990.</a:t>
            </a:r>
          </a:p>
          <a:p>
            <a:r>
              <a:rPr lang="sr-Cyrl-BA" i="1" dirty="0" smtClean="0"/>
              <a:t>Словенска митологија, енциклопедијски </a:t>
            </a:r>
            <a:r>
              <a:rPr lang="sr-Cyrl-BA" i="1" dirty="0" err="1" smtClean="0"/>
              <a:t>речник</a:t>
            </a:r>
            <a:r>
              <a:rPr lang="sr-Cyrl-BA" dirty="0" smtClean="0"/>
              <a:t>. Ур. </a:t>
            </a:r>
            <a:r>
              <a:rPr lang="sr-Cyrl-BA" dirty="0" err="1" smtClean="0"/>
              <a:t>Љубинко</a:t>
            </a:r>
            <a:r>
              <a:rPr lang="sr-Cyrl-BA" dirty="0" smtClean="0"/>
              <a:t> Раденковић и С. Толстој. </a:t>
            </a:r>
            <a:r>
              <a:rPr lang="sr-Cyrl-RS" dirty="0" smtClean="0"/>
              <a:t>Београд: </a:t>
            </a:r>
            <a:r>
              <a:rPr lang="sr-Latn-RS" dirty="0" err="1" smtClean="0"/>
              <a:t>Zepter</a:t>
            </a:r>
            <a:r>
              <a:rPr lang="sr-Latn-RS" dirty="0" smtClean="0"/>
              <a:t> </a:t>
            </a:r>
            <a:r>
              <a:rPr lang="sr-Latn-RS" dirty="0" err="1" smtClean="0"/>
              <a:t>Book</a:t>
            </a:r>
            <a:r>
              <a:rPr lang="sr-Latn-RS" dirty="0" smtClean="0"/>
              <a:t> </a:t>
            </a:r>
            <a:r>
              <a:rPr lang="sr-Latn-RS" dirty="0" err="1" smtClean="0"/>
              <a:t>World</a:t>
            </a:r>
            <a:r>
              <a:rPr lang="sr-Latn-RS" dirty="0" smtClean="0"/>
              <a:t>, 2001.</a:t>
            </a:r>
            <a:r>
              <a:rPr lang="sr-Cyrl-BA" dirty="0" smtClean="0"/>
              <a:t> </a:t>
            </a:r>
            <a:endParaRPr lang="sr-Latn-BA" dirty="0" smtClean="0"/>
          </a:p>
          <a:p>
            <a:r>
              <a:rPr lang="sr-Cyrl-BA" dirty="0" smtClean="0"/>
              <a:t>С. Самарџија, </a:t>
            </a:r>
            <a:r>
              <a:rPr lang="sr-Cyrl-BA" i="1" dirty="0" smtClean="0"/>
              <a:t>Облици усмене прозе</a:t>
            </a:r>
            <a:r>
              <a:rPr lang="sr-Cyrl-BA" dirty="0" smtClean="0"/>
              <a:t>, Београд: Службени гласник, 2011.</a:t>
            </a:r>
          </a:p>
          <a:p>
            <a:r>
              <a:rPr lang="en-US" dirty="0" smtClean="0"/>
              <a:t>R</a:t>
            </a:r>
            <a:r>
              <a:rPr lang="sr-Cyrl-RS" dirty="0" smtClean="0"/>
              <a:t>.</a:t>
            </a:r>
            <a:r>
              <a:rPr lang="en-US" dirty="0" smtClean="0"/>
              <a:t> </a:t>
            </a:r>
            <a:r>
              <a:rPr lang="en-US" dirty="0" err="1"/>
              <a:t>Pešić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N</a:t>
            </a:r>
            <a:r>
              <a:rPr lang="sr-Cyrl-RS" dirty="0" smtClean="0"/>
              <a:t>.</a:t>
            </a:r>
            <a:r>
              <a:rPr lang="en-US" dirty="0" smtClean="0"/>
              <a:t> </a:t>
            </a:r>
            <a:r>
              <a:rPr lang="en-US" dirty="0" err="1"/>
              <a:t>Milošević</a:t>
            </a:r>
            <a:r>
              <a:rPr lang="en-US" dirty="0"/>
              <a:t> </a:t>
            </a:r>
            <a:r>
              <a:rPr lang="en-US" dirty="0" err="1"/>
              <a:t>Đorđević</a:t>
            </a:r>
            <a:r>
              <a:rPr lang="en-US" dirty="0"/>
              <a:t>, </a:t>
            </a:r>
            <a:r>
              <a:rPr lang="en-US" dirty="0" err="1"/>
              <a:t>Narodna</a:t>
            </a:r>
            <a:r>
              <a:rPr lang="en-US" dirty="0"/>
              <a:t> </a:t>
            </a:r>
            <a:r>
              <a:rPr lang="en-US" dirty="0" err="1"/>
              <a:t>književnost</a:t>
            </a:r>
            <a:r>
              <a:rPr lang="en-US" dirty="0"/>
              <a:t>. Beograd: </a:t>
            </a:r>
            <a:r>
              <a:rPr lang="en-US" dirty="0" err="1"/>
              <a:t>Vuk</a:t>
            </a:r>
            <a:r>
              <a:rPr lang="en-US" dirty="0"/>
              <a:t> </a:t>
            </a:r>
            <a:r>
              <a:rPr lang="en-US" dirty="0" err="1" smtClean="0"/>
              <a:t>Karadžić</a:t>
            </a:r>
            <a:r>
              <a:rPr lang="sr-Cyrl-RS" dirty="0" smtClean="0"/>
              <a:t>, 1984.</a:t>
            </a:r>
            <a:endParaRPr lang="sr-Cyrl-BA" dirty="0" smtClean="0"/>
          </a:p>
          <a:p>
            <a:endParaRPr lang="sr-Cyrl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624110"/>
            <a:ext cx="7848599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b="1" dirty="0" smtClean="0"/>
              <a:t>Божићне обредно-обичајне праксе </a:t>
            </a:r>
            <a:br>
              <a:rPr lang="sr-Cyrl-RS" b="1" dirty="0" smtClean="0"/>
            </a:br>
            <a:r>
              <a:rPr lang="sr-Cyrl-RS" b="1" dirty="0" smtClean="0"/>
              <a:t>у систему календарске обредности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438400"/>
            <a:ext cx="8077200" cy="4191000"/>
          </a:xfrm>
        </p:spPr>
        <p:txBody>
          <a:bodyPr>
            <a:normAutofit/>
          </a:bodyPr>
          <a:lstStyle/>
          <a:p>
            <a:r>
              <a:rPr lang="sr-Cyrl-BA" b="1" dirty="0" smtClean="0"/>
              <a:t>Божић је </a:t>
            </a:r>
            <a:r>
              <a:rPr lang="sr-Latn-RS" b="1" dirty="0" smtClean="0"/>
              <a:t>je</a:t>
            </a:r>
            <a:r>
              <a:rPr lang="sr-Cyrl-RS" b="1" dirty="0" smtClean="0"/>
              <a:t>дан од </a:t>
            </a:r>
            <a:r>
              <a:rPr lang="ru-RU" b="1" dirty="0" smtClean="0"/>
              <a:t>централних празника у годишњој календарској обредности; </a:t>
            </a:r>
          </a:p>
          <a:p>
            <a:r>
              <a:rPr lang="ru-RU" b="1" dirty="0" smtClean="0"/>
              <a:t>У хришћанској (ре)интерпретацији везан je за рођење Исуса Христа и празнује се три дана;</a:t>
            </a:r>
          </a:p>
          <a:p>
            <a:r>
              <a:rPr lang="ru-RU" b="1" dirty="0" smtClean="0"/>
              <a:t>Низ елемената који су укључени у ритуалне радње везане за божићне празнике показује, међутим, да је реч о споју прехришћанских и ришћанских елемената;</a:t>
            </a:r>
          </a:p>
          <a:p>
            <a:r>
              <a:rPr lang="ru-RU" b="1" dirty="0" smtClean="0"/>
              <a:t>Ритуалне радње усмерене су, са једне стране, на обезбеђивање благодати и берићета породици, кући, имању...; са друге стране, постоје и радње чији је циљ спречавање утицаја негативних / демонских / хтонских сила (за које се верује да су у овом периоду године нарочито моћне, тј. да су овај и онај свет у најближем контакту).</a:t>
            </a:r>
            <a:endParaRPr lang="en-US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8153399" cy="1447800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dirty="0" smtClean="0"/>
              <a:t>Теренска истраживања </a:t>
            </a:r>
            <a:br>
              <a:rPr lang="sr-Cyrl-RS" dirty="0" smtClean="0"/>
            </a:br>
            <a:r>
              <a:rPr lang="sr-Cyrl-RS" dirty="0" smtClean="0"/>
              <a:t>божићних обичаја у Тршићу </a:t>
            </a:r>
            <a:br>
              <a:rPr lang="sr-Cyrl-RS" dirty="0" smtClean="0"/>
            </a:br>
            <a:r>
              <a:rPr lang="sr-Cyrl-RS" dirty="0" smtClean="0"/>
              <a:t>(2018 – 2023)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3600"/>
            <a:ext cx="7696201" cy="4876800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Извори коришћени </a:t>
            </a:r>
            <a:r>
              <a:rPr lang="sr-Cyrl-RS" sz="2400" dirty="0" smtClean="0"/>
              <a:t>у</a:t>
            </a:r>
            <a:r>
              <a:rPr lang="sr-Cyrl-BA" sz="2400" dirty="0" smtClean="0"/>
              <a:t> овом  раду су теренски снимци који су добијени у </a:t>
            </a:r>
            <a:r>
              <a:rPr lang="sr-Cyrl-BA" sz="2400" dirty="0" err="1" smtClean="0"/>
              <a:t>раговору</a:t>
            </a:r>
            <a:r>
              <a:rPr lang="sr-Cyrl-BA" sz="2400" dirty="0" smtClean="0"/>
              <a:t> са саговорницима као </a:t>
            </a:r>
            <a:r>
              <a:rPr lang="sr-Cyrl-BA" sz="2400" dirty="0" err="1" smtClean="0"/>
              <a:t>део</a:t>
            </a:r>
            <a:r>
              <a:rPr lang="sr-Cyrl-BA" sz="2400" dirty="0" smtClean="0"/>
              <a:t> практичних </a:t>
            </a:r>
            <a:r>
              <a:rPr lang="sr-Cyrl-BA" sz="2400" dirty="0" err="1" smtClean="0"/>
              <a:t>вежби</a:t>
            </a:r>
            <a:r>
              <a:rPr lang="sr-Cyrl-BA" sz="2400" dirty="0" smtClean="0"/>
              <a:t> на фолклористичкој радионици.</a:t>
            </a:r>
          </a:p>
          <a:p>
            <a:r>
              <a:rPr lang="sr-Cyrl-BA" sz="2400" dirty="0" smtClean="0"/>
              <a:t>Транскрипција </a:t>
            </a:r>
            <a:r>
              <a:rPr lang="sr-Cyrl-BA" sz="2400" dirty="0" smtClean="0"/>
              <a:t>представља </a:t>
            </a:r>
            <a:r>
              <a:rPr lang="sr-Cyrl-BA" sz="2400" dirty="0" smtClean="0"/>
              <a:t>комплексан процес, који је </a:t>
            </a:r>
            <a:r>
              <a:rPr lang="sr-Cyrl-RS" sz="2400" dirty="0" err="1"/>
              <a:t>ч</a:t>
            </a:r>
            <a:r>
              <a:rPr lang="sr-Cyrl-BA" sz="2400" dirty="0" smtClean="0"/>
              <a:t>есто </a:t>
            </a:r>
            <a:r>
              <a:rPr lang="sr-Cyrl-BA" sz="2400" dirty="0" smtClean="0"/>
              <a:t>веома захтеван (у конкретном </a:t>
            </a:r>
            <a:r>
              <a:rPr lang="sr-Cyrl-BA" sz="2400" dirty="0" smtClean="0"/>
              <a:t>случају, </a:t>
            </a:r>
            <a:r>
              <a:rPr lang="sr-Cyrl-BA" sz="2400" dirty="0" smtClean="0"/>
              <a:t>моји проблеми били су везани за дијалект саговорника који се разликује од </a:t>
            </a:r>
            <a:r>
              <a:rPr lang="sr-Cyrl-BA" sz="2400" dirty="0" smtClean="0"/>
              <a:t>мог).</a:t>
            </a:r>
            <a:endParaRPr lang="en-US" sz="24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533400"/>
            <a:ext cx="6781800" cy="53190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6248400"/>
            <a:ext cx="678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/>
              <a:t>Екипа семинара </a:t>
            </a:r>
            <a:r>
              <a:rPr lang="sr-Cyrl-RS" dirty="0" err="1" smtClean="0"/>
              <a:t>Фолклористика</a:t>
            </a:r>
            <a:r>
              <a:rPr lang="sr-Cyrl-RS" dirty="0" smtClean="0"/>
              <a:t> на терену у Тршићу, 2023.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13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dirty="0" err="1" smtClean="0"/>
              <a:t>Бадњ</a:t>
            </a:r>
            <a:r>
              <a:rPr lang="sr-Cyrl-RS" dirty="0" smtClean="0"/>
              <a:t>и дан и Бадње </a:t>
            </a:r>
            <a:r>
              <a:rPr lang="sr-Cyrl-BA" dirty="0" smtClean="0"/>
              <a:t>вече у Тршићу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458200" cy="4572000"/>
          </a:xfrm>
        </p:spPr>
        <p:txBody>
          <a:bodyPr>
            <a:normAutofit/>
          </a:bodyPr>
          <a:lstStyle/>
          <a:p>
            <a:pPr algn="just"/>
            <a:r>
              <a:rPr lang="sr-Cyrl-BA" b="1" dirty="0" err="1">
                <a:solidFill>
                  <a:schemeClr val="accent2"/>
                </a:solidFill>
              </a:rPr>
              <a:t>Сечење</a:t>
            </a:r>
            <a:r>
              <a:rPr lang="sr-Cyrl-BA" b="1" dirty="0">
                <a:solidFill>
                  <a:schemeClr val="accent2"/>
                </a:solidFill>
              </a:rPr>
              <a:t> </a:t>
            </a:r>
            <a:r>
              <a:rPr lang="sr-Cyrl-BA" b="1" i="1" dirty="0">
                <a:solidFill>
                  <a:schemeClr val="accent2"/>
                </a:solidFill>
              </a:rPr>
              <a:t>весељака</a:t>
            </a:r>
            <a:r>
              <a:rPr lang="sr-Cyrl-BA" b="1" dirty="0">
                <a:solidFill>
                  <a:schemeClr val="accent2"/>
                </a:solidFill>
              </a:rPr>
              <a:t> </a:t>
            </a:r>
            <a:r>
              <a:rPr lang="sr-Cyrl-BA" b="1" dirty="0"/>
              <a:t>обављају мушкарци из породице. Весељак може да се </a:t>
            </a:r>
            <a:r>
              <a:rPr lang="sr-Cyrl-BA" b="1" dirty="0" err="1"/>
              <a:t>засече</a:t>
            </a:r>
            <a:r>
              <a:rPr lang="sr-Cyrl-BA" b="1" dirty="0"/>
              <a:t> 3, 6, или 9 пута, а </a:t>
            </a:r>
            <a:r>
              <a:rPr lang="sr-Cyrl-BA" b="1" dirty="0" err="1"/>
              <a:t>део</a:t>
            </a:r>
            <a:r>
              <a:rPr lang="sr-Cyrl-BA" b="1" dirty="0"/>
              <a:t> који падне на источну страну, носи се кући.</a:t>
            </a:r>
          </a:p>
          <a:p>
            <a:pPr algn="just"/>
            <a:r>
              <a:rPr lang="sr-Cyrl-BA" b="1" dirty="0" smtClean="0">
                <a:solidFill>
                  <a:schemeClr val="accent2"/>
                </a:solidFill>
              </a:rPr>
              <a:t>Уношење </a:t>
            </a:r>
            <a:r>
              <a:rPr lang="sr-Cyrl-BA" b="1" i="1" dirty="0" smtClean="0">
                <a:solidFill>
                  <a:schemeClr val="accent2"/>
                </a:solidFill>
              </a:rPr>
              <a:t>весељака</a:t>
            </a:r>
            <a:r>
              <a:rPr lang="sr-Cyrl-BA" b="1" dirty="0" smtClean="0">
                <a:solidFill>
                  <a:schemeClr val="accent2"/>
                </a:solidFill>
              </a:rPr>
              <a:t>. У</a:t>
            </a:r>
            <a:r>
              <a:rPr lang="sr-Cyrl-BA" b="1" dirty="0" smtClean="0"/>
              <a:t> </a:t>
            </a:r>
            <a:r>
              <a:rPr lang="sr-Cyrl-BA" b="1" dirty="0" smtClean="0"/>
              <a:t>току Бадње вечери влада мир. Домаћин улази у кућу са бадњаком / </a:t>
            </a:r>
            <a:r>
              <a:rPr lang="sr-Cyrl-BA" b="1" i="1" dirty="0" smtClean="0"/>
              <a:t>весељаком</a:t>
            </a:r>
            <a:r>
              <a:rPr lang="sr-Cyrl-BA" b="1" dirty="0" smtClean="0"/>
              <a:t> а домаћица га посипа житом, кукурузом... Колико је весељак важан, </a:t>
            </a:r>
            <a:r>
              <a:rPr lang="sr-Cyrl-BA" b="1" dirty="0" err="1" smtClean="0"/>
              <a:t>сведочи</a:t>
            </a:r>
            <a:r>
              <a:rPr lang="sr-Cyrl-BA" b="1" dirty="0" smtClean="0"/>
              <a:t> начин на који се дочекује. У неким </a:t>
            </a:r>
            <a:r>
              <a:rPr lang="sr-Cyrl-BA" b="1" dirty="0" smtClean="0"/>
              <a:t>кућама </a:t>
            </a:r>
            <a:r>
              <a:rPr lang="sr-Cyrl-BA" b="1" dirty="0" smtClean="0"/>
              <a:t>говори се</a:t>
            </a:r>
            <a:r>
              <a:rPr lang="en-US" b="1" dirty="0" smtClean="0"/>
              <a:t>: </a:t>
            </a:r>
            <a:r>
              <a:rPr lang="sr-Cyrl-BA" b="1" dirty="0" smtClean="0"/>
              <a:t>,,Добро вече весељаче, весео ти домаћин био!</a:t>
            </a:r>
            <a:r>
              <a:rPr lang="en-US" b="1" dirty="0" smtClean="0"/>
              <a:t>”</a:t>
            </a:r>
            <a:r>
              <a:rPr lang="sr-Cyrl-RS" b="1" dirty="0" smtClean="0"/>
              <a:t>;</a:t>
            </a:r>
          </a:p>
          <a:p>
            <a:pPr algn="just"/>
            <a:r>
              <a:rPr lang="sr-Cyrl-BA" b="1" dirty="0">
                <a:solidFill>
                  <a:schemeClr val="accent2"/>
                </a:solidFill>
              </a:rPr>
              <a:t>Слама</a:t>
            </a:r>
            <a:r>
              <a:rPr lang="sr-Cyrl-BA" b="1" dirty="0"/>
              <a:t> </a:t>
            </a:r>
            <a:r>
              <a:rPr lang="sr-Cyrl-BA" b="1" dirty="0" smtClean="0"/>
              <a:t>је</a:t>
            </a:r>
            <a:r>
              <a:rPr lang="sr-Cyrl-BA" b="1" dirty="0" smtClean="0"/>
              <a:t> </a:t>
            </a:r>
            <a:r>
              <a:rPr lang="sr-Cyrl-BA" b="1" dirty="0"/>
              <a:t>расута по целој кући; у њој </a:t>
            </a:r>
            <a:r>
              <a:rPr lang="sr-Cyrl-BA" b="1" dirty="0" smtClean="0"/>
              <a:t>се играју деца, </a:t>
            </a:r>
            <a:r>
              <a:rPr lang="sr-Cyrl-BA" b="1" dirty="0"/>
              <a:t>а баке или маме сакривају дарове попут бомбона и </a:t>
            </a:r>
            <a:r>
              <a:rPr lang="sr-Cyrl-BA" b="1" dirty="0" smtClean="0"/>
              <a:t>новчића; </a:t>
            </a:r>
            <a:r>
              <a:rPr lang="sr-Cyrl-BA" b="1" dirty="0"/>
              <a:t>деца пијучу и траже их; </a:t>
            </a:r>
            <a:r>
              <a:rPr lang="sr-Cyrl-BA" b="1" dirty="0" smtClean="0"/>
              <a:t>ови обичаји иницирају и развијање анегдота</a:t>
            </a:r>
            <a:r>
              <a:rPr lang="sr-Cyrl-BA" b="1" dirty="0" smtClean="0"/>
              <a:t>.</a:t>
            </a:r>
            <a:endParaRPr lang="sr-Cyrl-BA" b="1" dirty="0" smtClean="0"/>
          </a:p>
          <a:p>
            <a:r>
              <a:rPr lang="sr-Cyrl-BA" b="1" dirty="0" smtClean="0">
                <a:solidFill>
                  <a:schemeClr val="accent2"/>
                </a:solidFill>
              </a:rPr>
              <a:t>Храна</a:t>
            </a:r>
            <a:r>
              <a:rPr lang="sr-Cyrl-BA" b="1" dirty="0" smtClean="0"/>
              <a:t> – Бадњи </a:t>
            </a:r>
            <a:r>
              <a:rPr lang="sr-Cyrl-BA" b="1" dirty="0" smtClean="0"/>
              <a:t>дан: </a:t>
            </a:r>
            <a:r>
              <a:rPr lang="sr-Cyrl-BA" b="1" dirty="0" smtClean="0"/>
              <a:t>на трпези је посна храна, попут пребранца, пите, рибе, бундеве</a:t>
            </a:r>
            <a:r>
              <a:rPr lang="sr-Cyrl-BA" b="1" dirty="0"/>
              <a:t>... </a:t>
            </a:r>
            <a:r>
              <a:rPr lang="sr-Cyrl-BA" b="1" dirty="0" smtClean="0"/>
              <a:t>У </a:t>
            </a:r>
            <a:r>
              <a:rPr lang="sr-Cyrl-BA" b="1" dirty="0"/>
              <a:t>неким крајевима се практиковало вечерање без </a:t>
            </a:r>
            <a:r>
              <a:rPr lang="sr-Cyrl-BA" b="1" dirty="0" smtClean="0"/>
              <a:t>виљушка</a:t>
            </a:r>
            <a:r>
              <a:rPr lang="sr-Latn-RS" b="1" dirty="0" smtClean="0"/>
              <a:t>.</a:t>
            </a:r>
            <a:endParaRPr lang="sr-Cyrl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90600"/>
            <a:ext cx="6032500" cy="3740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0600" y="5334000"/>
            <a:ext cx="7830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/>
              <a:t>Бадњак положен уз кућу, фотографија из 1964, преузето из Ђурђев 1989.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237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dirty="0" smtClean="0"/>
              <a:t>Божић у Тршићу</a:t>
            </a:r>
            <a:br>
              <a:rPr lang="sr-Cyrl-BA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>
            <a:normAutofit/>
          </a:bodyPr>
          <a:lstStyle/>
          <a:p>
            <a:r>
              <a:rPr lang="sr-Cyrl-BA" b="1" dirty="0" smtClean="0"/>
              <a:t>Рано ујутру на Божић ишло се на уранак и доносила се вода за чесницу (тзв. </a:t>
            </a:r>
            <a:r>
              <a:rPr lang="sr-Cyrl-BA" b="1" i="1" dirty="0" smtClean="0"/>
              <a:t>неначета вода</a:t>
            </a:r>
            <a:r>
              <a:rPr lang="sr-Cyrl-BA" b="1" dirty="0" smtClean="0"/>
              <a:t>). </a:t>
            </a:r>
          </a:p>
          <a:p>
            <a:r>
              <a:rPr lang="sr-Cyrl-BA" b="1" dirty="0" smtClean="0"/>
              <a:t>Божићна трпеза – печеница, чесница;</a:t>
            </a:r>
          </a:p>
          <a:p>
            <a:r>
              <a:rPr lang="sr-Cyrl-BA" b="1" dirty="0" smtClean="0"/>
              <a:t>Чесница – рано ујутру је направи домаћица; вода је са извора, никако са чесме; у чесницу се убацује новчић, део бадњака, кукуруз, зрно бундеве, </a:t>
            </a:r>
            <a:r>
              <a:rPr lang="sr-Cyrl-BA" b="1" dirty="0" smtClean="0"/>
              <a:t>папак  од печенице...; </a:t>
            </a:r>
            <a:r>
              <a:rPr lang="sr-Cyrl-RS" b="1" dirty="0" smtClean="0"/>
              <a:t>предвиђање</a:t>
            </a:r>
            <a:r>
              <a:rPr lang="sr-Cyrl-BA" b="1" dirty="0" smtClean="0"/>
              <a:t> </a:t>
            </a:r>
            <a:r>
              <a:rPr lang="sr-Cyrl-BA" b="1" dirty="0" smtClean="0"/>
              <a:t>(нпр. ко извуче новчић, имаће пара целе године, ко извуче кукуруз, копаће током целе године...);</a:t>
            </a:r>
          </a:p>
          <a:p>
            <a:r>
              <a:rPr lang="sr-Cyrl-BA" b="1" dirty="0" smtClean="0"/>
              <a:t>Положајник </a:t>
            </a:r>
            <a:r>
              <a:rPr lang="sr-Cyrl-BA" b="1" dirty="0"/>
              <a:t>је прва особа која уђе у кућу </a:t>
            </a:r>
            <a:r>
              <a:rPr lang="sr-Cyrl-BA" b="1" dirty="0" smtClean="0"/>
              <a:t>на Божић;</a:t>
            </a:r>
            <a:r>
              <a:rPr lang="sr-Cyrl-BA" b="1" dirty="0" smtClean="0"/>
              <a:t> </a:t>
            </a:r>
            <a:r>
              <a:rPr lang="sr-Cyrl-BA" b="1" dirty="0" smtClean="0"/>
              <a:t>веровало се да кроз ритуалне радње положајник треба да обезбеди здравље</a:t>
            </a:r>
            <a:r>
              <a:rPr lang="sr-Cyrl-BA" b="1" dirty="0"/>
              <a:t>, весеље и плодност у кући током целе наредне </a:t>
            </a:r>
            <a:r>
              <a:rPr lang="sr-Cyrl-BA" b="1" dirty="0" smtClean="0"/>
              <a:t>године; у Тршићу се данас најчешће уговара ко ће бити положајник (избегава се </a:t>
            </a:r>
            <a:r>
              <a:rPr lang="sr-Cyrl-BA" b="1" dirty="0"/>
              <a:t>онај </a:t>
            </a:r>
            <a:r>
              <a:rPr lang="sr-Cyrl-BA" b="1" dirty="0" smtClean="0"/>
              <a:t>ко </a:t>
            </a:r>
            <a:r>
              <a:rPr lang="sr-Cyrl-BA" b="1" dirty="0"/>
              <a:t>је лењ</a:t>
            </a:r>
            <a:r>
              <a:rPr lang="sr-Cyrl-BA" b="1" dirty="0" smtClean="0"/>
              <a:t>, </a:t>
            </a:r>
            <a:r>
              <a:rPr lang="sr-Cyrl-BA" b="1" dirty="0"/>
              <a:t>нема </a:t>
            </a:r>
            <a:r>
              <a:rPr lang="sr-Cyrl-BA" b="1" dirty="0" smtClean="0"/>
              <a:t>новца</a:t>
            </a:r>
            <a:r>
              <a:rPr lang="sr-Cyrl-BA" b="1" dirty="0"/>
              <a:t> </a:t>
            </a:r>
            <a:r>
              <a:rPr lang="sr-Cyrl-BA" b="1" dirty="0" smtClean="0"/>
              <a:t>и сл.).</a:t>
            </a:r>
            <a:endParaRPr lang="en-US" b="1" dirty="0"/>
          </a:p>
          <a:p>
            <a:endParaRPr lang="sr-Cyrl-BA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3" y="381000"/>
            <a:ext cx="3677485" cy="39909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5105400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/>
              <a:t>Старинска чесница </a:t>
            </a:r>
            <a:r>
              <a:rPr lang="sr-Cyrl-RS" dirty="0" smtClean="0"/>
              <a:t>– у Тршићу се некада боцкала гранчицом од весељака и прављена је најчешће без квасца.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130" y="1066800"/>
            <a:ext cx="4698866" cy="28222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53000" y="5105400"/>
            <a:ext cx="3657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 smtClean="0"/>
              <a:t>"Модерна" чесница</a:t>
            </a:r>
            <a:r>
              <a:rPr lang="sr-Cyrl-RS" dirty="0" smtClean="0"/>
              <a:t> – данас се може купити и у пекарама, мада највећи број саговорника наглашава да чесницу праве домаћице.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57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dirty="0" smtClean="0"/>
              <a:t>Божић у Тршићу: перспектива саговорника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1" y="2971800"/>
            <a:ext cx="7315200" cy="2939422"/>
          </a:xfrm>
        </p:spPr>
        <p:txBody>
          <a:bodyPr/>
          <a:lstStyle/>
          <a:p>
            <a:r>
              <a:rPr lang="sr-Cyrl-BA" b="1" dirty="0" smtClean="0"/>
              <a:t>Саговорницима су најважније асоцијације на питање о Божићу</a:t>
            </a:r>
            <a:r>
              <a:rPr lang="sr-Latn-RS" b="1" dirty="0" smtClean="0"/>
              <a:t>:</a:t>
            </a:r>
            <a:r>
              <a:rPr lang="sr-Cyrl-BA" b="1" dirty="0" smtClean="0"/>
              <a:t>  бадњак</a:t>
            </a:r>
            <a:r>
              <a:rPr lang="sr-Latn-RS" b="1" dirty="0" smtClean="0"/>
              <a:t> / </a:t>
            </a:r>
            <a:r>
              <a:rPr lang="sr-Cyrl-RS" b="1" i="1" dirty="0" smtClean="0"/>
              <a:t>весељак</a:t>
            </a:r>
            <a:r>
              <a:rPr lang="sr-Cyrl-BA" b="1" dirty="0" smtClean="0"/>
              <a:t>, чесница, храна.</a:t>
            </a:r>
          </a:p>
          <a:p>
            <a:pPr algn="just"/>
            <a:r>
              <a:rPr lang="sr-Cyrl-BA" b="1" dirty="0" smtClean="0"/>
              <a:t>Специфичности регионалне културе су </a:t>
            </a:r>
            <a:r>
              <a:rPr lang="sr-Cyrl-BA" b="1" dirty="0" smtClean="0">
                <a:solidFill>
                  <a:schemeClr val="accent2"/>
                </a:solidFill>
              </a:rPr>
              <a:t>припрема ритуалне хране од изнутрица печенице и гледање у плећку.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1300</TotalTime>
  <Words>1036</Words>
  <Application>Microsoft Office PowerPoint</Application>
  <PresentationFormat>On-screen Show (4:3)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Wingdings</vt:lpstr>
      <vt:lpstr>Wingdings 3</vt:lpstr>
      <vt:lpstr>Wisp</vt:lpstr>
      <vt:lpstr>Божићни обичаји у Тршићу: савремена теренска истраживања и некадашња пракса</vt:lpstr>
      <vt:lpstr>Божићне обредно-обичајне праксе  у систему календарске обредности</vt:lpstr>
      <vt:lpstr>Теренска истраживања  божићних обичаја у Тршићу  (2018 – 2023)</vt:lpstr>
      <vt:lpstr>PowerPoint Presentation</vt:lpstr>
      <vt:lpstr>Бадњи дан и Бадње вече у Тршићу</vt:lpstr>
      <vt:lpstr>PowerPoint Presentation</vt:lpstr>
      <vt:lpstr>Божић у Тршићу </vt:lpstr>
      <vt:lpstr>PowerPoint Presentation</vt:lpstr>
      <vt:lpstr>Божић у Тршићу: перспектива саговорника</vt:lpstr>
      <vt:lpstr>Перспектива саговорника: основне карактеристике наратива</vt:lpstr>
      <vt:lpstr>Фолклорни жанрови у причањима о Божићу</vt:lpstr>
      <vt:lpstr> Божићни обичаји у Тршићу некад и данас</vt:lpstr>
      <vt:lpstr>Литература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Божићни обичаји у Тршићу</dc:title>
  <dc:creator>Acer</dc:creator>
  <cp:lastModifiedBy>User</cp:lastModifiedBy>
  <cp:revision>39</cp:revision>
  <dcterms:created xsi:type="dcterms:W3CDTF">2023-08-04T21:09:55Z</dcterms:created>
  <dcterms:modified xsi:type="dcterms:W3CDTF">2024-10-17T18:12:07Z</dcterms:modified>
</cp:coreProperties>
</file>